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59" r:id="rId5"/>
    <p:sldId id="260" r:id="rId6"/>
    <p:sldId id="261" r:id="rId7"/>
    <p:sldId id="262" r:id="rId8"/>
    <p:sldId id="263" r:id="rId9"/>
    <p:sldId id="266" r:id="rId10"/>
    <p:sldId id="265" r:id="rId11"/>
    <p:sldId id="264" r:id="rId12"/>
    <p:sldId id="269" r:id="rId13"/>
    <p:sldId id="268" r:id="rId14"/>
    <p:sldId id="267" r:id="rId15"/>
    <p:sldId id="272" r:id="rId16"/>
    <p:sldId id="271" r:id="rId17"/>
    <p:sldId id="270" r:id="rId18"/>
    <p:sldId id="274" r:id="rId19"/>
    <p:sldId id="273" r:id="rId20"/>
    <p:sldId id="276" r:id="rId21"/>
    <p:sldId id="275" r:id="rId22"/>
    <p:sldId id="277" r:id="rId23"/>
    <p:sldId id="279" r:id="rId24"/>
    <p:sldId id="278" r:id="rId2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1BCF5-BD66-4722-9E4C-5F3A0FA39271}"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5E8A766C-BEDA-4846-BC9C-3A3D81826E68}">
      <dgm:prSet/>
      <dgm:spPr/>
      <dgm:t>
        <a:bodyPr/>
        <a:lstStyle/>
        <a:p>
          <a:r>
            <a:rPr lang="tr-TR"/>
            <a:t>•	FDC_ID: Veri tabanındaki her gıda maddesi için benzersiz bir tanımlayıcı. (Object)</a:t>
          </a:r>
          <a:endParaRPr lang="en-US"/>
        </a:p>
      </dgm:t>
    </dgm:pt>
    <dgm:pt modelId="{F9544269-9FD6-4C20-BB2D-7CFB732679DA}" type="parTrans" cxnId="{5BE5BA9C-442B-436B-9EA7-911A259344B2}">
      <dgm:prSet/>
      <dgm:spPr/>
      <dgm:t>
        <a:bodyPr/>
        <a:lstStyle/>
        <a:p>
          <a:endParaRPr lang="en-US"/>
        </a:p>
      </dgm:t>
    </dgm:pt>
    <dgm:pt modelId="{057C8ACF-0151-4BFB-B943-A01C038467DF}" type="sibTrans" cxnId="{5BE5BA9C-442B-436B-9EA7-911A259344B2}">
      <dgm:prSet/>
      <dgm:spPr/>
      <dgm:t>
        <a:bodyPr/>
        <a:lstStyle/>
        <a:p>
          <a:endParaRPr lang="en-US"/>
        </a:p>
      </dgm:t>
    </dgm:pt>
    <dgm:pt modelId="{C182CA2C-0077-4744-B840-95475D45356F}">
      <dgm:prSet/>
      <dgm:spPr/>
      <dgm:t>
        <a:bodyPr/>
        <a:lstStyle/>
        <a:p>
          <a:r>
            <a:rPr lang="tr-TR"/>
            <a:t>•	Item: Gıda ürününün adı veya açıklaması. (Object)</a:t>
          </a:r>
          <a:endParaRPr lang="en-US"/>
        </a:p>
      </dgm:t>
    </dgm:pt>
    <dgm:pt modelId="{318C1DEA-3EE3-4996-A82B-114DCE83B728}" type="parTrans" cxnId="{21506E90-470F-4A0E-BBAD-E6ADB533E690}">
      <dgm:prSet/>
      <dgm:spPr/>
      <dgm:t>
        <a:bodyPr/>
        <a:lstStyle/>
        <a:p>
          <a:endParaRPr lang="en-US"/>
        </a:p>
      </dgm:t>
    </dgm:pt>
    <dgm:pt modelId="{122E77DA-606E-40CE-9436-39AC04B8AFEA}" type="sibTrans" cxnId="{21506E90-470F-4A0E-BBAD-E6ADB533E690}">
      <dgm:prSet/>
      <dgm:spPr/>
      <dgm:t>
        <a:bodyPr/>
        <a:lstStyle/>
        <a:p>
          <a:endParaRPr lang="en-US"/>
        </a:p>
      </dgm:t>
    </dgm:pt>
    <dgm:pt modelId="{1E5D13E6-8840-4474-9564-E12BC21C83F5}">
      <dgm:prSet/>
      <dgm:spPr/>
      <dgm:t>
        <a:bodyPr/>
        <a:lstStyle/>
        <a:p>
          <a:r>
            <a:rPr lang="tr-TR"/>
            <a:t>•	Category: Gıda maddesinin kategorisi veya sınıflandırması, örneğin "Fırınlanmış Ürünler" veya "Sebzeler ve Sebze Ürünleri”. (Object)</a:t>
          </a:r>
          <a:endParaRPr lang="en-US"/>
        </a:p>
      </dgm:t>
    </dgm:pt>
    <dgm:pt modelId="{08759C1F-7EFD-4684-9277-5ECD73C6939F}" type="parTrans" cxnId="{6AEB90B4-AF33-462F-BCD3-1A59EB162A25}">
      <dgm:prSet/>
      <dgm:spPr/>
      <dgm:t>
        <a:bodyPr/>
        <a:lstStyle/>
        <a:p>
          <a:endParaRPr lang="en-US"/>
        </a:p>
      </dgm:t>
    </dgm:pt>
    <dgm:pt modelId="{AD1C4167-3AA3-4306-8931-FC8341DC822B}" type="sibTrans" cxnId="{6AEB90B4-AF33-462F-BCD3-1A59EB162A25}">
      <dgm:prSet/>
      <dgm:spPr/>
      <dgm:t>
        <a:bodyPr/>
        <a:lstStyle/>
        <a:p>
          <a:endParaRPr lang="en-US"/>
        </a:p>
      </dgm:t>
    </dgm:pt>
    <dgm:pt modelId="{A1F13597-4EAC-4AF2-8166-46A5E5E827C5}">
      <dgm:prSet/>
      <dgm:spPr/>
      <dgm:t>
        <a:bodyPr/>
        <a:lstStyle/>
        <a:p>
          <a:r>
            <a:rPr lang="tr-TR"/>
            <a:t>•	Calories: Gıdanın kilokalori (kcal) cinsinden sunulan enerji içeriği. (Object)</a:t>
          </a:r>
          <a:endParaRPr lang="en-US"/>
        </a:p>
      </dgm:t>
    </dgm:pt>
    <dgm:pt modelId="{626B0CD6-FCCA-43EE-9417-8AC84ED0236E}" type="parTrans" cxnId="{9B3E73DF-C0AD-4393-B91F-D225ABC3BF8D}">
      <dgm:prSet/>
      <dgm:spPr/>
      <dgm:t>
        <a:bodyPr/>
        <a:lstStyle/>
        <a:p>
          <a:endParaRPr lang="en-US"/>
        </a:p>
      </dgm:t>
    </dgm:pt>
    <dgm:pt modelId="{EF2D4357-3845-496C-86D2-3E8F466B567E}" type="sibTrans" cxnId="{9B3E73DF-C0AD-4393-B91F-D225ABC3BF8D}">
      <dgm:prSet/>
      <dgm:spPr/>
      <dgm:t>
        <a:bodyPr/>
        <a:lstStyle/>
        <a:p>
          <a:endParaRPr lang="en-US"/>
        </a:p>
      </dgm:t>
    </dgm:pt>
    <dgm:pt modelId="{383D19BB-1040-441B-BE49-A2E868899D82}">
      <dgm:prSet/>
      <dgm:spPr/>
      <dgm:t>
        <a:bodyPr/>
        <a:lstStyle/>
        <a:p>
          <a:r>
            <a:rPr lang="tr-TR"/>
            <a:t>•	Protein: Gıdanın gram cinsinden ölçülen protein içeriği. (Object)</a:t>
          </a:r>
          <a:endParaRPr lang="en-US"/>
        </a:p>
      </dgm:t>
    </dgm:pt>
    <dgm:pt modelId="{01CAD2B5-1423-4A12-9A88-1D2645E39C2B}" type="parTrans" cxnId="{6EFA2130-BDCC-4D5C-8B06-0AEBFFB0D916}">
      <dgm:prSet/>
      <dgm:spPr/>
      <dgm:t>
        <a:bodyPr/>
        <a:lstStyle/>
        <a:p>
          <a:endParaRPr lang="en-US"/>
        </a:p>
      </dgm:t>
    </dgm:pt>
    <dgm:pt modelId="{D8D1B470-0876-4851-B945-C831D7587F1A}" type="sibTrans" cxnId="{6EFA2130-BDCC-4D5C-8B06-0AEBFFB0D916}">
      <dgm:prSet/>
      <dgm:spPr/>
      <dgm:t>
        <a:bodyPr/>
        <a:lstStyle/>
        <a:p>
          <a:endParaRPr lang="en-US"/>
        </a:p>
      </dgm:t>
    </dgm:pt>
    <dgm:pt modelId="{C2871725-B8DF-48F6-9EBD-19119774FB9B}">
      <dgm:prSet/>
      <dgm:spPr/>
      <dgm:t>
        <a:bodyPr/>
        <a:lstStyle/>
        <a:p>
          <a:r>
            <a:rPr lang="tr-TR"/>
            <a:t>•	Carbonhydrate: Gıdanın gram cinsinden ölçülen karbonhidrat içeriği. (Object)</a:t>
          </a:r>
          <a:endParaRPr lang="en-US"/>
        </a:p>
      </dgm:t>
    </dgm:pt>
    <dgm:pt modelId="{E4E1644F-EEA8-4BBF-8F53-A9B15E030533}" type="parTrans" cxnId="{8901AB5C-E026-4CDA-9332-6A5A5285E92A}">
      <dgm:prSet/>
      <dgm:spPr/>
      <dgm:t>
        <a:bodyPr/>
        <a:lstStyle/>
        <a:p>
          <a:endParaRPr lang="en-US"/>
        </a:p>
      </dgm:t>
    </dgm:pt>
    <dgm:pt modelId="{68B7893A-4BE7-45B4-A982-CDF68C282CA0}" type="sibTrans" cxnId="{8901AB5C-E026-4CDA-9332-6A5A5285E92A}">
      <dgm:prSet/>
      <dgm:spPr/>
      <dgm:t>
        <a:bodyPr/>
        <a:lstStyle/>
        <a:p>
          <a:endParaRPr lang="en-US"/>
        </a:p>
      </dgm:t>
    </dgm:pt>
    <dgm:pt modelId="{5D028260-0E4A-4550-A560-D21A33CEDA86}">
      <dgm:prSet/>
      <dgm:spPr/>
      <dgm:t>
        <a:bodyPr/>
        <a:lstStyle/>
        <a:p>
          <a:r>
            <a:rPr lang="tr-TR"/>
            <a:t>•	Total fat: Gıdanın gram cinsinden ölçülen toplam yağ içeriği. (Object)</a:t>
          </a:r>
          <a:endParaRPr lang="en-US"/>
        </a:p>
      </dgm:t>
    </dgm:pt>
    <dgm:pt modelId="{320DC91B-B6BE-439E-8AE2-CA16C8CD6FD4}" type="parTrans" cxnId="{6240A0E0-5B13-486B-BD43-5D6FDC50B177}">
      <dgm:prSet/>
      <dgm:spPr/>
      <dgm:t>
        <a:bodyPr/>
        <a:lstStyle/>
        <a:p>
          <a:endParaRPr lang="en-US"/>
        </a:p>
      </dgm:t>
    </dgm:pt>
    <dgm:pt modelId="{A96AC227-08B0-422D-9681-500CB7C749F8}" type="sibTrans" cxnId="{6240A0E0-5B13-486B-BD43-5D6FDC50B177}">
      <dgm:prSet/>
      <dgm:spPr/>
      <dgm:t>
        <a:bodyPr/>
        <a:lstStyle/>
        <a:p>
          <a:endParaRPr lang="en-US"/>
        </a:p>
      </dgm:t>
    </dgm:pt>
    <dgm:pt modelId="{521D1719-BCCF-48E1-AA84-4C14970BF21C}">
      <dgm:prSet/>
      <dgm:spPr/>
      <dgm:t>
        <a:bodyPr/>
        <a:lstStyle/>
        <a:p>
          <a:r>
            <a:rPr lang="tr-TR"/>
            <a:t>•	Cholesterol: Gıdanın miligram cinsinden ölçülen kolesterol içeriği. (Object)</a:t>
          </a:r>
          <a:endParaRPr lang="en-US"/>
        </a:p>
      </dgm:t>
    </dgm:pt>
    <dgm:pt modelId="{477F6848-35DC-4A58-AB2D-43F3324B76CB}" type="parTrans" cxnId="{D0FBACB2-200F-442A-A9BB-DAC8198DB36C}">
      <dgm:prSet/>
      <dgm:spPr/>
      <dgm:t>
        <a:bodyPr/>
        <a:lstStyle/>
        <a:p>
          <a:endParaRPr lang="en-US"/>
        </a:p>
      </dgm:t>
    </dgm:pt>
    <dgm:pt modelId="{44907614-E4CD-4E03-A308-1FC0C21ADDEC}" type="sibTrans" cxnId="{D0FBACB2-200F-442A-A9BB-DAC8198DB36C}">
      <dgm:prSet/>
      <dgm:spPr/>
      <dgm:t>
        <a:bodyPr/>
        <a:lstStyle/>
        <a:p>
          <a:endParaRPr lang="en-US"/>
        </a:p>
      </dgm:t>
    </dgm:pt>
    <dgm:pt modelId="{9AD0BF15-1F38-44F2-AE5B-0BB76DBDF98A}">
      <dgm:prSet/>
      <dgm:spPr/>
      <dgm:t>
        <a:bodyPr/>
        <a:lstStyle/>
        <a:p>
          <a:r>
            <a:rPr lang="tr-TR"/>
            <a:t>•	Fiber: Gıdanın gram cinsinden ölçülen diyet lifi içeriği. (Object)</a:t>
          </a:r>
          <a:endParaRPr lang="en-US"/>
        </a:p>
      </dgm:t>
    </dgm:pt>
    <dgm:pt modelId="{52821D7A-868B-4438-AC1D-75CBCE1E7410}" type="parTrans" cxnId="{C523C698-2DA1-4AED-B41D-BC35A4DEE9FA}">
      <dgm:prSet/>
      <dgm:spPr/>
      <dgm:t>
        <a:bodyPr/>
        <a:lstStyle/>
        <a:p>
          <a:endParaRPr lang="en-US"/>
        </a:p>
      </dgm:t>
    </dgm:pt>
    <dgm:pt modelId="{B2605505-50CC-4F39-8723-3411F10FE93C}" type="sibTrans" cxnId="{C523C698-2DA1-4AED-B41D-BC35A4DEE9FA}">
      <dgm:prSet/>
      <dgm:spPr/>
      <dgm:t>
        <a:bodyPr/>
        <a:lstStyle/>
        <a:p>
          <a:endParaRPr lang="en-US"/>
        </a:p>
      </dgm:t>
    </dgm:pt>
    <dgm:pt modelId="{49B9E878-E48C-4233-8160-1DC9FB6B2D4B}">
      <dgm:prSet/>
      <dgm:spPr/>
      <dgm:t>
        <a:bodyPr/>
        <a:lstStyle/>
        <a:p>
          <a:r>
            <a:rPr lang="tr-TR"/>
            <a:t>•	Water: Gıdanın gram cinsinden ölçülen su içeriği. (Object)</a:t>
          </a:r>
          <a:endParaRPr lang="en-US"/>
        </a:p>
      </dgm:t>
    </dgm:pt>
    <dgm:pt modelId="{3393B1C7-DE86-4560-AF3F-565EDF7019B0}" type="parTrans" cxnId="{D39A1773-9AFF-43D4-8E2D-EC459FF07F89}">
      <dgm:prSet/>
      <dgm:spPr/>
      <dgm:t>
        <a:bodyPr/>
        <a:lstStyle/>
        <a:p>
          <a:endParaRPr lang="en-US"/>
        </a:p>
      </dgm:t>
    </dgm:pt>
    <dgm:pt modelId="{CE20C0D5-9D25-452B-BCFC-2C06C2A0800E}" type="sibTrans" cxnId="{D39A1773-9AFF-43D4-8E2D-EC459FF07F89}">
      <dgm:prSet/>
      <dgm:spPr/>
      <dgm:t>
        <a:bodyPr/>
        <a:lstStyle/>
        <a:p>
          <a:endParaRPr lang="en-US"/>
        </a:p>
      </dgm:t>
    </dgm:pt>
    <dgm:pt modelId="{393CD5ED-DE8C-4420-8350-3BC9A1A3F1CC}">
      <dgm:prSet/>
      <dgm:spPr/>
      <dgm:t>
        <a:bodyPr/>
        <a:lstStyle/>
        <a:p>
          <a:r>
            <a:rPr lang="tr-TR"/>
            <a:t>•	Alcohol: Gıdanın alkol içeriği (varsa), gram cinsinden ölçülür. (Object)</a:t>
          </a:r>
          <a:endParaRPr lang="en-US"/>
        </a:p>
      </dgm:t>
    </dgm:pt>
    <dgm:pt modelId="{90D140BA-A8EB-4D26-BFDB-AA09D704E817}" type="parTrans" cxnId="{451EF679-C05C-4924-AE77-A105B974ED36}">
      <dgm:prSet/>
      <dgm:spPr/>
      <dgm:t>
        <a:bodyPr/>
        <a:lstStyle/>
        <a:p>
          <a:endParaRPr lang="en-US"/>
        </a:p>
      </dgm:t>
    </dgm:pt>
    <dgm:pt modelId="{218F4C82-DD1F-4436-AD57-934C656728C5}" type="sibTrans" cxnId="{451EF679-C05C-4924-AE77-A105B974ED36}">
      <dgm:prSet/>
      <dgm:spPr/>
      <dgm:t>
        <a:bodyPr/>
        <a:lstStyle/>
        <a:p>
          <a:endParaRPr lang="en-US"/>
        </a:p>
      </dgm:t>
    </dgm:pt>
    <dgm:pt modelId="{660B3AE6-8BA5-41A4-BC9C-AB043138BCD4}">
      <dgm:prSet/>
      <dgm:spPr/>
      <dgm:t>
        <a:bodyPr/>
        <a:lstStyle/>
        <a:p>
          <a:r>
            <a:rPr lang="tr-TR"/>
            <a:t>•	Vitamin C: Gıdanın miligram cinsinden ölçülen C Vitamini içeriği. (Object)</a:t>
          </a:r>
          <a:endParaRPr lang="en-US"/>
        </a:p>
      </dgm:t>
    </dgm:pt>
    <dgm:pt modelId="{BF2EA82A-BA63-4CDB-BCC0-BB799EBD011E}" type="parTrans" cxnId="{1DF6D4FA-6C96-4C07-B1E4-4BC5AE891EAE}">
      <dgm:prSet/>
      <dgm:spPr/>
      <dgm:t>
        <a:bodyPr/>
        <a:lstStyle/>
        <a:p>
          <a:endParaRPr lang="en-US"/>
        </a:p>
      </dgm:t>
    </dgm:pt>
    <dgm:pt modelId="{1BA0895D-34C7-4F98-B172-A6BCA44052DA}" type="sibTrans" cxnId="{1DF6D4FA-6C96-4C07-B1E4-4BC5AE891EAE}">
      <dgm:prSet/>
      <dgm:spPr/>
      <dgm:t>
        <a:bodyPr/>
        <a:lstStyle/>
        <a:p>
          <a:endParaRPr lang="en-US"/>
        </a:p>
      </dgm:t>
    </dgm:pt>
    <dgm:pt modelId="{57A234B5-7B97-4115-9589-B40C60A9863B}" type="pres">
      <dgm:prSet presAssocID="{4221BCF5-BD66-4722-9E4C-5F3A0FA39271}" presName="diagram" presStyleCnt="0">
        <dgm:presLayoutVars>
          <dgm:dir/>
          <dgm:resizeHandles val="exact"/>
        </dgm:presLayoutVars>
      </dgm:prSet>
      <dgm:spPr/>
    </dgm:pt>
    <dgm:pt modelId="{D63ADFA4-1B99-41B2-B52A-828FD777392A}" type="pres">
      <dgm:prSet presAssocID="{5E8A766C-BEDA-4846-BC9C-3A3D81826E68}" presName="node" presStyleLbl="node1" presStyleIdx="0" presStyleCnt="12">
        <dgm:presLayoutVars>
          <dgm:bulletEnabled val="1"/>
        </dgm:presLayoutVars>
      </dgm:prSet>
      <dgm:spPr/>
    </dgm:pt>
    <dgm:pt modelId="{EC67E46B-112A-42E7-9554-50E471894381}" type="pres">
      <dgm:prSet presAssocID="{057C8ACF-0151-4BFB-B943-A01C038467DF}" presName="sibTrans" presStyleCnt="0"/>
      <dgm:spPr/>
    </dgm:pt>
    <dgm:pt modelId="{402810AA-7606-4537-A2CA-8E7B6C32B98D}" type="pres">
      <dgm:prSet presAssocID="{C182CA2C-0077-4744-B840-95475D45356F}" presName="node" presStyleLbl="node1" presStyleIdx="1" presStyleCnt="12">
        <dgm:presLayoutVars>
          <dgm:bulletEnabled val="1"/>
        </dgm:presLayoutVars>
      </dgm:prSet>
      <dgm:spPr/>
    </dgm:pt>
    <dgm:pt modelId="{2E01B89F-664A-4896-B898-060763B59ABD}" type="pres">
      <dgm:prSet presAssocID="{122E77DA-606E-40CE-9436-39AC04B8AFEA}" presName="sibTrans" presStyleCnt="0"/>
      <dgm:spPr/>
    </dgm:pt>
    <dgm:pt modelId="{9A011643-0C08-42B2-9950-F2CE13E82237}" type="pres">
      <dgm:prSet presAssocID="{1E5D13E6-8840-4474-9564-E12BC21C83F5}" presName="node" presStyleLbl="node1" presStyleIdx="2" presStyleCnt="12">
        <dgm:presLayoutVars>
          <dgm:bulletEnabled val="1"/>
        </dgm:presLayoutVars>
      </dgm:prSet>
      <dgm:spPr/>
    </dgm:pt>
    <dgm:pt modelId="{CEFAAD79-6884-46C2-A94B-EC44FA58B376}" type="pres">
      <dgm:prSet presAssocID="{AD1C4167-3AA3-4306-8931-FC8341DC822B}" presName="sibTrans" presStyleCnt="0"/>
      <dgm:spPr/>
    </dgm:pt>
    <dgm:pt modelId="{EFE3E70C-12AB-42CB-8C42-4D9AF8F7D682}" type="pres">
      <dgm:prSet presAssocID="{A1F13597-4EAC-4AF2-8166-46A5E5E827C5}" presName="node" presStyleLbl="node1" presStyleIdx="3" presStyleCnt="12">
        <dgm:presLayoutVars>
          <dgm:bulletEnabled val="1"/>
        </dgm:presLayoutVars>
      </dgm:prSet>
      <dgm:spPr/>
    </dgm:pt>
    <dgm:pt modelId="{D6960C79-183E-4FAA-A70B-42ED4E05BBE6}" type="pres">
      <dgm:prSet presAssocID="{EF2D4357-3845-496C-86D2-3E8F466B567E}" presName="sibTrans" presStyleCnt="0"/>
      <dgm:spPr/>
    </dgm:pt>
    <dgm:pt modelId="{3621E13E-BF92-4B9B-B0B5-DE8E2B824ECA}" type="pres">
      <dgm:prSet presAssocID="{383D19BB-1040-441B-BE49-A2E868899D82}" presName="node" presStyleLbl="node1" presStyleIdx="4" presStyleCnt="12">
        <dgm:presLayoutVars>
          <dgm:bulletEnabled val="1"/>
        </dgm:presLayoutVars>
      </dgm:prSet>
      <dgm:spPr/>
    </dgm:pt>
    <dgm:pt modelId="{87410F41-CF59-4789-8D8A-A2E2657752C1}" type="pres">
      <dgm:prSet presAssocID="{D8D1B470-0876-4851-B945-C831D7587F1A}" presName="sibTrans" presStyleCnt="0"/>
      <dgm:spPr/>
    </dgm:pt>
    <dgm:pt modelId="{2BA97423-85A3-48FF-9FDD-635FD878105F}" type="pres">
      <dgm:prSet presAssocID="{C2871725-B8DF-48F6-9EBD-19119774FB9B}" presName="node" presStyleLbl="node1" presStyleIdx="5" presStyleCnt="12">
        <dgm:presLayoutVars>
          <dgm:bulletEnabled val="1"/>
        </dgm:presLayoutVars>
      </dgm:prSet>
      <dgm:spPr/>
    </dgm:pt>
    <dgm:pt modelId="{999B2881-1D9B-4305-9380-5C6055F40BB6}" type="pres">
      <dgm:prSet presAssocID="{68B7893A-4BE7-45B4-A982-CDF68C282CA0}" presName="sibTrans" presStyleCnt="0"/>
      <dgm:spPr/>
    </dgm:pt>
    <dgm:pt modelId="{4E1E4918-FC84-425C-B642-02973E3E80D5}" type="pres">
      <dgm:prSet presAssocID="{5D028260-0E4A-4550-A560-D21A33CEDA86}" presName="node" presStyleLbl="node1" presStyleIdx="6" presStyleCnt="12">
        <dgm:presLayoutVars>
          <dgm:bulletEnabled val="1"/>
        </dgm:presLayoutVars>
      </dgm:prSet>
      <dgm:spPr/>
    </dgm:pt>
    <dgm:pt modelId="{22358FA3-D55E-481E-A26A-1D4647C1C85E}" type="pres">
      <dgm:prSet presAssocID="{A96AC227-08B0-422D-9681-500CB7C749F8}" presName="sibTrans" presStyleCnt="0"/>
      <dgm:spPr/>
    </dgm:pt>
    <dgm:pt modelId="{A1F02A0F-0485-4DCF-A819-9C62322C9D76}" type="pres">
      <dgm:prSet presAssocID="{521D1719-BCCF-48E1-AA84-4C14970BF21C}" presName="node" presStyleLbl="node1" presStyleIdx="7" presStyleCnt="12">
        <dgm:presLayoutVars>
          <dgm:bulletEnabled val="1"/>
        </dgm:presLayoutVars>
      </dgm:prSet>
      <dgm:spPr/>
    </dgm:pt>
    <dgm:pt modelId="{B94E4B35-076D-4A00-98E1-B480A22D1BA7}" type="pres">
      <dgm:prSet presAssocID="{44907614-E4CD-4E03-A308-1FC0C21ADDEC}" presName="sibTrans" presStyleCnt="0"/>
      <dgm:spPr/>
    </dgm:pt>
    <dgm:pt modelId="{CED819DF-1CC3-456E-A8A1-4496CC90C1F8}" type="pres">
      <dgm:prSet presAssocID="{9AD0BF15-1F38-44F2-AE5B-0BB76DBDF98A}" presName="node" presStyleLbl="node1" presStyleIdx="8" presStyleCnt="12">
        <dgm:presLayoutVars>
          <dgm:bulletEnabled val="1"/>
        </dgm:presLayoutVars>
      </dgm:prSet>
      <dgm:spPr/>
    </dgm:pt>
    <dgm:pt modelId="{03CFFCFF-43C5-4CF9-9FD5-52BB07632692}" type="pres">
      <dgm:prSet presAssocID="{B2605505-50CC-4F39-8723-3411F10FE93C}" presName="sibTrans" presStyleCnt="0"/>
      <dgm:spPr/>
    </dgm:pt>
    <dgm:pt modelId="{1258B644-9DD0-4F8A-B568-DF190A082CD3}" type="pres">
      <dgm:prSet presAssocID="{49B9E878-E48C-4233-8160-1DC9FB6B2D4B}" presName="node" presStyleLbl="node1" presStyleIdx="9" presStyleCnt="12">
        <dgm:presLayoutVars>
          <dgm:bulletEnabled val="1"/>
        </dgm:presLayoutVars>
      </dgm:prSet>
      <dgm:spPr/>
    </dgm:pt>
    <dgm:pt modelId="{E8F165DA-0383-46D1-8EC0-50FE46BFBD14}" type="pres">
      <dgm:prSet presAssocID="{CE20C0D5-9D25-452B-BCFC-2C06C2A0800E}" presName="sibTrans" presStyleCnt="0"/>
      <dgm:spPr/>
    </dgm:pt>
    <dgm:pt modelId="{5EDD562D-D570-49BC-8547-BB4B088FFDD3}" type="pres">
      <dgm:prSet presAssocID="{393CD5ED-DE8C-4420-8350-3BC9A1A3F1CC}" presName="node" presStyleLbl="node1" presStyleIdx="10" presStyleCnt="12">
        <dgm:presLayoutVars>
          <dgm:bulletEnabled val="1"/>
        </dgm:presLayoutVars>
      </dgm:prSet>
      <dgm:spPr/>
    </dgm:pt>
    <dgm:pt modelId="{209F3190-22E1-4126-9BB6-7ACDE9C35CBD}" type="pres">
      <dgm:prSet presAssocID="{218F4C82-DD1F-4436-AD57-934C656728C5}" presName="sibTrans" presStyleCnt="0"/>
      <dgm:spPr/>
    </dgm:pt>
    <dgm:pt modelId="{BC358879-BDD6-482A-BD57-A039E55F135F}" type="pres">
      <dgm:prSet presAssocID="{660B3AE6-8BA5-41A4-BC9C-AB043138BCD4}" presName="node" presStyleLbl="node1" presStyleIdx="11" presStyleCnt="12">
        <dgm:presLayoutVars>
          <dgm:bulletEnabled val="1"/>
        </dgm:presLayoutVars>
      </dgm:prSet>
      <dgm:spPr/>
    </dgm:pt>
  </dgm:ptLst>
  <dgm:cxnLst>
    <dgm:cxn modelId="{27FFE82B-8D97-46E9-8656-C1BA2D2BEE56}" type="presOf" srcId="{A1F13597-4EAC-4AF2-8166-46A5E5E827C5}" destId="{EFE3E70C-12AB-42CB-8C42-4D9AF8F7D682}" srcOrd="0" destOrd="0" presId="urn:microsoft.com/office/officeart/2005/8/layout/default"/>
    <dgm:cxn modelId="{6EFA2130-BDCC-4D5C-8B06-0AEBFFB0D916}" srcId="{4221BCF5-BD66-4722-9E4C-5F3A0FA39271}" destId="{383D19BB-1040-441B-BE49-A2E868899D82}" srcOrd="4" destOrd="0" parTransId="{01CAD2B5-1423-4A12-9A88-1D2645E39C2B}" sibTransId="{D8D1B470-0876-4851-B945-C831D7587F1A}"/>
    <dgm:cxn modelId="{7CB6D03F-75C9-43E3-9580-9BE9726FFD87}" type="presOf" srcId="{4221BCF5-BD66-4722-9E4C-5F3A0FA39271}" destId="{57A234B5-7B97-4115-9589-B40C60A9863B}" srcOrd="0" destOrd="0" presId="urn:microsoft.com/office/officeart/2005/8/layout/default"/>
    <dgm:cxn modelId="{8901AB5C-E026-4CDA-9332-6A5A5285E92A}" srcId="{4221BCF5-BD66-4722-9E4C-5F3A0FA39271}" destId="{C2871725-B8DF-48F6-9EBD-19119774FB9B}" srcOrd="5" destOrd="0" parTransId="{E4E1644F-EEA8-4BBF-8F53-A9B15E030533}" sibTransId="{68B7893A-4BE7-45B4-A982-CDF68C282CA0}"/>
    <dgm:cxn modelId="{7BD2AA5E-EB1E-4596-9A14-1CA5BF5B5D7B}" type="presOf" srcId="{49B9E878-E48C-4233-8160-1DC9FB6B2D4B}" destId="{1258B644-9DD0-4F8A-B568-DF190A082CD3}" srcOrd="0" destOrd="0" presId="urn:microsoft.com/office/officeart/2005/8/layout/default"/>
    <dgm:cxn modelId="{87C9D468-BAD3-4446-8E8A-91E311E356C0}" type="presOf" srcId="{393CD5ED-DE8C-4420-8350-3BC9A1A3F1CC}" destId="{5EDD562D-D570-49BC-8547-BB4B088FFDD3}" srcOrd="0" destOrd="0" presId="urn:microsoft.com/office/officeart/2005/8/layout/default"/>
    <dgm:cxn modelId="{D1B34C6E-66E7-4115-8F32-C6548C86F1BD}" type="presOf" srcId="{C2871725-B8DF-48F6-9EBD-19119774FB9B}" destId="{2BA97423-85A3-48FF-9FDD-635FD878105F}" srcOrd="0" destOrd="0" presId="urn:microsoft.com/office/officeart/2005/8/layout/default"/>
    <dgm:cxn modelId="{D39A1773-9AFF-43D4-8E2D-EC459FF07F89}" srcId="{4221BCF5-BD66-4722-9E4C-5F3A0FA39271}" destId="{49B9E878-E48C-4233-8160-1DC9FB6B2D4B}" srcOrd="9" destOrd="0" parTransId="{3393B1C7-DE86-4560-AF3F-565EDF7019B0}" sibTransId="{CE20C0D5-9D25-452B-BCFC-2C06C2A0800E}"/>
    <dgm:cxn modelId="{E84ED477-8E9F-4365-B1C6-5865B7E498A2}" type="presOf" srcId="{5E8A766C-BEDA-4846-BC9C-3A3D81826E68}" destId="{D63ADFA4-1B99-41B2-B52A-828FD777392A}" srcOrd="0" destOrd="0" presId="urn:microsoft.com/office/officeart/2005/8/layout/default"/>
    <dgm:cxn modelId="{451EF679-C05C-4924-AE77-A105B974ED36}" srcId="{4221BCF5-BD66-4722-9E4C-5F3A0FA39271}" destId="{393CD5ED-DE8C-4420-8350-3BC9A1A3F1CC}" srcOrd="10" destOrd="0" parTransId="{90D140BA-A8EB-4D26-BFDB-AA09D704E817}" sibTransId="{218F4C82-DD1F-4436-AD57-934C656728C5}"/>
    <dgm:cxn modelId="{FD37508B-126D-4BBD-976B-10D747ECE6D8}" type="presOf" srcId="{1E5D13E6-8840-4474-9564-E12BC21C83F5}" destId="{9A011643-0C08-42B2-9950-F2CE13E82237}" srcOrd="0" destOrd="0" presId="urn:microsoft.com/office/officeart/2005/8/layout/default"/>
    <dgm:cxn modelId="{21506E90-470F-4A0E-BBAD-E6ADB533E690}" srcId="{4221BCF5-BD66-4722-9E4C-5F3A0FA39271}" destId="{C182CA2C-0077-4744-B840-95475D45356F}" srcOrd="1" destOrd="0" parTransId="{318C1DEA-3EE3-4996-A82B-114DCE83B728}" sibTransId="{122E77DA-606E-40CE-9436-39AC04B8AFEA}"/>
    <dgm:cxn modelId="{C523C698-2DA1-4AED-B41D-BC35A4DEE9FA}" srcId="{4221BCF5-BD66-4722-9E4C-5F3A0FA39271}" destId="{9AD0BF15-1F38-44F2-AE5B-0BB76DBDF98A}" srcOrd="8" destOrd="0" parTransId="{52821D7A-868B-4438-AC1D-75CBCE1E7410}" sibTransId="{B2605505-50CC-4F39-8723-3411F10FE93C}"/>
    <dgm:cxn modelId="{5BE5BA9C-442B-436B-9EA7-911A259344B2}" srcId="{4221BCF5-BD66-4722-9E4C-5F3A0FA39271}" destId="{5E8A766C-BEDA-4846-BC9C-3A3D81826E68}" srcOrd="0" destOrd="0" parTransId="{F9544269-9FD6-4C20-BB2D-7CFB732679DA}" sibTransId="{057C8ACF-0151-4BFB-B943-A01C038467DF}"/>
    <dgm:cxn modelId="{F186C19C-3232-46DA-BD51-2B6486C47200}" type="presOf" srcId="{660B3AE6-8BA5-41A4-BC9C-AB043138BCD4}" destId="{BC358879-BDD6-482A-BD57-A039E55F135F}" srcOrd="0" destOrd="0" presId="urn:microsoft.com/office/officeart/2005/8/layout/default"/>
    <dgm:cxn modelId="{B87DEFA0-592F-4BD0-BDC7-F575B78D0ABD}" type="presOf" srcId="{9AD0BF15-1F38-44F2-AE5B-0BB76DBDF98A}" destId="{CED819DF-1CC3-456E-A8A1-4496CC90C1F8}" srcOrd="0" destOrd="0" presId="urn:microsoft.com/office/officeart/2005/8/layout/default"/>
    <dgm:cxn modelId="{23CE05AE-11FE-48F2-86BF-58414A79FF56}" type="presOf" srcId="{383D19BB-1040-441B-BE49-A2E868899D82}" destId="{3621E13E-BF92-4B9B-B0B5-DE8E2B824ECA}" srcOrd="0" destOrd="0" presId="urn:microsoft.com/office/officeart/2005/8/layout/default"/>
    <dgm:cxn modelId="{D0FBACB2-200F-442A-A9BB-DAC8198DB36C}" srcId="{4221BCF5-BD66-4722-9E4C-5F3A0FA39271}" destId="{521D1719-BCCF-48E1-AA84-4C14970BF21C}" srcOrd="7" destOrd="0" parTransId="{477F6848-35DC-4A58-AB2D-43F3324B76CB}" sibTransId="{44907614-E4CD-4E03-A308-1FC0C21ADDEC}"/>
    <dgm:cxn modelId="{6AEB90B4-AF33-462F-BCD3-1A59EB162A25}" srcId="{4221BCF5-BD66-4722-9E4C-5F3A0FA39271}" destId="{1E5D13E6-8840-4474-9564-E12BC21C83F5}" srcOrd="2" destOrd="0" parTransId="{08759C1F-7EFD-4684-9277-5ECD73C6939F}" sibTransId="{AD1C4167-3AA3-4306-8931-FC8341DC822B}"/>
    <dgm:cxn modelId="{D5BFC7C7-DA36-4ED7-9133-1AB375445787}" type="presOf" srcId="{5D028260-0E4A-4550-A560-D21A33CEDA86}" destId="{4E1E4918-FC84-425C-B642-02973E3E80D5}" srcOrd="0" destOrd="0" presId="urn:microsoft.com/office/officeart/2005/8/layout/default"/>
    <dgm:cxn modelId="{9B3E73DF-C0AD-4393-B91F-D225ABC3BF8D}" srcId="{4221BCF5-BD66-4722-9E4C-5F3A0FA39271}" destId="{A1F13597-4EAC-4AF2-8166-46A5E5E827C5}" srcOrd="3" destOrd="0" parTransId="{626B0CD6-FCCA-43EE-9417-8AC84ED0236E}" sibTransId="{EF2D4357-3845-496C-86D2-3E8F466B567E}"/>
    <dgm:cxn modelId="{6240A0E0-5B13-486B-BD43-5D6FDC50B177}" srcId="{4221BCF5-BD66-4722-9E4C-5F3A0FA39271}" destId="{5D028260-0E4A-4550-A560-D21A33CEDA86}" srcOrd="6" destOrd="0" parTransId="{320DC91B-B6BE-439E-8AE2-CA16C8CD6FD4}" sibTransId="{A96AC227-08B0-422D-9681-500CB7C749F8}"/>
    <dgm:cxn modelId="{9A92CEE1-C034-4B59-830D-EA44AF2F6BDE}" type="presOf" srcId="{521D1719-BCCF-48E1-AA84-4C14970BF21C}" destId="{A1F02A0F-0485-4DCF-A819-9C62322C9D76}" srcOrd="0" destOrd="0" presId="urn:microsoft.com/office/officeart/2005/8/layout/default"/>
    <dgm:cxn modelId="{1DF6D4FA-6C96-4C07-B1E4-4BC5AE891EAE}" srcId="{4221BCF5-BD66-4722-9E4C-5F3A0FA39271}" destId="{660B3AE6-8BA5-41A4-BC9C-AB043138BCD4}" srcOrd="11" destOrd="0" parTransId="{BF2EA82A-BA63-4CDB-BCC0-BB799EBD011E}" sibTransId="{1BA0895D-34C7-4F98-B172-A6BCA44052DA}"/>
    <dgm:cxn modelId="{184FC1FE-6F00-49C4-A75D-0F8D0429424E}" type="presOf" srcId="{C182CA2C-0077-4744-B840-95475D45356F}" destId="{402810AA-7606-4537-A2CA-8E7B6C32B98D}" srcOrd="0" destOrd="0" presId="urn:microsoft.com/office/officeart/2005/8/layout/default"/>
    <dgm:cxn modelId="{F0F8FBE5-B0A4-4276-8CE8-4D23A2CB5D5F}" type="presParOf" srcId="{57A234B5-7B97-4115-9589-B40C60A9863B}" destId="{D63ADFA4-1B99-41B2-B52A-828FD777392A}" srcOrd="0" destOrd="0" presId="urn:microsoft.com/office/officeart/2005/8/layout/default"/>
    <dgm:cxn modelId="{EE7AA98F-75F0-43DB-BF4F-369AAE752039}" type="presParOf" srcId="{57A234B5-7B97-4115-9589-B40C60A9863B}" destId="{EC67E46B-112A-42E7-9554-50E471894381}" srcOrd="1" destOrd="0" presId="urn:microsoft.com/office/officeart/2005/8/layout/default"/>
    <dgm:cxn modelId="{05971C05-0292-46E9-B5E5-CF9DF8C9EBE3}" type="presParOf" srcId="{57A234B5-7B97-4115-9589-B40C60A9863B}" destId="{402810AA-7606-4537-A2CA-8E7B6C32B98D}" srcOrd="2" destOrd="0" presId="urn:microsoft.com/office/officeart/2005/8/layout/default"/>
    <dgm:cxn modelId="{F2398606-9F05-4D68-8412-3935DBE63DAF}" type="presParOf" srcId="{57A234B5-7B97-4115-9589-B40C60A9863B}" destId="{2E01B89F-664A-4896-B898-060763B59ABD}" srcOrd="3" destOrd="0" presId="urn:microsoft.com/office/officeart/2005/8/layout/default"/>
    <dgm:cxn modelId="{415E7870-1609-4FA5-9F58-8AF7278E1380}" type="presParOf" srcId="{57A234B5-7B97-4115-9589-B40C60A9863B}" destId="{9A011643-0C08-42B2-9950-F2CE13E82237}" srcOrd="4" destOrd="0" presId="urn:microsoft.com/office/officeart/2005/8/layout/default"/>
    <dgm:cxn modelId="{FC61E3F4-FB22-443E-A256-36F03B1CF371}" type="presParOf" srcId="{57A234B5-7B97-4115-9589-B40C60A9863B}" destId="{CEFAAD79-6884-46C2-A94B-EC44FA58B376}" srcOrd="5" destOrd="0" presId="urn:microsoft.com/office/officeart/2005/8/layout/default"/>
    <dgm:cxn modelId="{0DCC7AC9-39D9-4398-8B0F-13BC1C3A239D}" type="presParOf" srcId="{57A234B5-7B97-4115-9589-B40C60A9863B}" destId="{EFE3E70C-12AB-42CB-8C42-4D9AF8F7D682}" srcOrd="6" destOrd="0" presId="urn:microsoft.com/office/officeart/2005/8/layout/default"/>
    <dgm:cxn modelId="{BA0E5ACD-21FC-4B07-A025-B975F5A32650}" type="presParOf" srcId="{57A234B5-7B97-4115-9589-B40C60A9863B}" destId="{D6960C79-183E-4FAA-A70B-42ED4E05BBE6}" srcOrd="7" destOrd="0" presId="urn:microsoft.com/office/officeart/2005/8/layout/default"/>
    <dgm:cxn modelId="{1BCE65CA-0BB7-499F-AC6D-5DB226712BD1}" type="presParOf" srcId="{57A234B5-7B97-4115-9589-B40C60A9863B}" destId="{3621E13E-BF92-4B9B-B0B5-DE8E2B824ECA}" srcOrd="8" destOrd="0" presId="urn:microsoft.com/office/officeart/2005/8/layout/default"/>
    <dgm:cxn modelId="{700B8575-7B74-4E49-889B-D09B5445F884}" type="presParOf" srcId="{57A234B5-7B97-4115-9589-B40C60A9863B}" destId="{87410F41-CF59-4789-8D8A-A2E2657752C1}" srcOrd="9" destOrd="0" presId="urn:microsoft.com/office/officeart/2005/8/layout/default"/>
    <dgm:cxn modelId="{B0756F53-5E3B-45AD-AB68-396AF2280B9A}" type="presParOf" srcId="{57A234B5-7B97-4115-9589-B40C60A9863B}" destId="{2BA97423-85A3-48FF-9FDD-635FD878105F}" srcOrd="10" destOrd="0" presId="urn:microsoft.com/office/officeart/2005/8/layout/default"/>
    <dgm:cxn modelId="{41ABF306-9DA8-45B8-93AE-D25E30D45DBD}" type="presParOf" srcId="{57A234B5-7B97-4115-9589-B40C60A9863B}" destId="{999B2881-1D9B-4305-9380-5C6055F40BB6}" srcOrd="11" destOrd="0" presId="urn:microsoft.com/office/officeart/2005/8/layout/default"/>
    <dgm:cxn modelId="{5AC09448-BF43-46BF-BD2D-26B802EE90FE}" type="presParOf" srcId="{57A234B5-7B97-4115-9589-B40C60A9863B}" destId="{4E1E4918-FC84-425C-B642-02973E3E80D5}" srcOrd="12" destOrd="0" presId="urn:microsoft.com/office/officeart/2005/8/layout/default"/>
    <dgm:cxn modelId="{18CCF5F9-5DCA-4FDE-A122-4C8915B968D8}" type="presParOf" srcId="{57A234B5-7B97-4115-9589-B40C60A9863B}" destId="{22358FA3-D55E-481E-A26A-1D4647C1C85E}" srcOrd="13" destOrd="0" presId="urn:microsoft.com/office/officeart/2005/8/layout/default"/>
    <dgm:cxn modelId="{4347E6D7-2BF8-4BAC-8338-7C888EC06897}" type="presParOf" srcId="{57A234B5-7B97-4115-9589-B40C60A9863B}" destId="{A1F02A0F-0485-4DCF-A819-9C62322C9D76}" srcOrd="14" destOrd="0" presId="urn:microsoft.com/office/officeart/2005/8/layout/default"/>
    <dgm:cxn modelId="{72D279F6-EF5B-49FB-8946-08703E003BF8}" type="presParOf" srcId="{57A234B5-7B97-4115-9589-B40C60A9863B}" destId="{B94E4B35-076D-4A00-98E1-B480A22D1BA7}" srcOrd="15" destOrd="0" presId="urn:microsoft.com/office/officeart/2005/8/layout/default"/>
    <dgm:cxn modelId="{41D07F2C-3F74-4BFD-AA7F-0DEC66291925}" type="presParOf" srcId="{57A234B5-7B97-4115-9589-B40C60A9863B}" destId="{CED819DF-1CC3-456E-A8A1-4496CC90C1F8}" srcOrd="16" destOrd="0" presId="urn:microsoft.com/office/officeart/2005/8/layout/default"/>
    <dgm:cxn modelId="{138B2993-89CF-494B-972B-04DE670A1005}" type="presParOf" srcId="{57A234B5-7B97-4115-9589-B40C60A9863B}" destId="{03CFFCFF-43C5-4CF9-9FD5-52BB07632692}" srcOrd="17" destOrd="0" presId="urn:microsoft.com/office/officeart/2005/8/layout/default"/>
    <dgm:cxn modelId="{5D1AA519-89A1-4C37-B158-8AF7CBA51436}" type="presParOf" srcId="{57A234B5-7B97-4115-9589-B40C60A9863B}" destId="{1258B644-9DD0-4F8A-B568-DF190A082CD3}" srcOrd="18" destOrd="0" presId="urn:microsoft.com/office/officeart/2005/8/layout/default"/>
    <dgm:cxn modelId="{F53B8F5B-AD61-4CB2-AFF8-8B0EC4AB11B9}" type="presParOf" srcId="{57A234B5-7B97-4115-9589-B40C60A9863B}" destId="{E8F165DA-0383-46D1-8EC0-50FE46BFBD14}" srcOrd="19" destOrd="0" presId="urn:microsoft.com/office/officeart/2005/8/layout/default"/>
    <dgm:cxn modelId="{59BB22A0-8738-4866-A22D-886556D04122}" type="presParOf" srcId="{57A234B5-7B97-4115-9589-B40C60A9863B}" destId="{5EDD562D-D570-49BC-8547-BB4B088FFDD3}" srcOrd="20" destOrd="0" presId="urn:microsoft.com/office/officeart/2005/8/layout/default"/>
    <dgm:cxn modelId="{88B15C29-BC38-466C-B8FA-2103EED7BCFB}" type="presParOf" srcId="{57A234B5-7B97-4115-9589-B40C60A9863B}" destId="{209F3190-22E1-4126-9BB6-7ACDE9C35CBD}" srcOrd="21" destOrd="0" presId="urn:microsoft.com/office/officeart/2005/8/layout/default"/>
    <dgm:cxn modelId="{5C5ECA4B-9EE3-4899-A343-79C7701CDE0C}" type="presParOf" srcId="{57A234B5-7B97-4115-9589-B40C60A9863B}" destId="{BC358879-BDD6-482A-BD57-A039E55F135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1CFF1-3CE4-49D1-9DE0-E38B25C02CD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9701F93-3A42-49A7-92D2-64DD962BAF63}">
      <dgm:prSet/>
      <dgm:spPr/>
      <dgm:t>
        <a:bodyPr/>
        <a:lstStyle/>
        <a:p>
          <a:r>
            <a:rPr lang="tr-TR"/>
            <a:t>1.	Linear Regression (Doğrusal Regresyon)</a:t>
          </a:r>
          <a:endParaRPr lang="en-US"/>
        </a:p>
      </dgm:t>
    </dgm:pt>
    <dgm:pt modelId="{37DE7F8F-DC8B-4714-8ED4-7D2D8EA6DA4B}" type="parTrans" cxnId="{60EB095B-EA86-45A8-AC2D-5B47FA79C35D}">
      <dgm:prSet/>
      <dgm:spPr/>
      <dgm:t>
        <a:bodyPr/>
        <a:lstStyle/>
        <a:p>
          <a:endParaRPr lang="en-US"/>
        </a:p>
      </dgm:t>
    </dgm:pt>
    <dgm:pt modelId="{174D7576-6EC2-4D27-AA5D-064E6697117E}" type="sibTrans" cxnId="{60EB095B-EA86-45A8-AC2D-5B47FA79C35D}">
      <dgm:prSet/>
      <dgm:spPr/>
      <dgm:t>
        <a:bodyPr/>
        <a:lstStyle/>
        <a:p>
          <a:endParaRPr lang="en-US"/>
        </a:p>
      </dgm:t>
    </dgm:pt>
    <dgm:pt modelId="{24820E08-15A1-496C-B3C6-96306B2DE8EB}">
      <dgm:prSet/>
      <dgm:spPr/>
      <dgm:t>
        <a:bodyPr/>
        <a:lstStyle/>
        <a:p>
          <a:r>
            <a:rPr lang="tr-TR"/>
            <a:t>2.	Statsmodels ile Çoklu Regresyon</a:t>
          </a:r>
          <a:endParaRPr lang="en-US"/>
        </a:p>
      </dgm:t>
    </dgm:pt>
    <dgm:pt modelId="{A510F172-1FDC-44C2-A4D8-AF1A165F5F47}" type="parTrans" cxnId="{ED3DFC7F-1AA1-4146-8150-1F34B07E085E}">
      <dgm:prSet/>
      <dgm:spPr/>
      <dgm:t>
        <a:bodyPr/>
        <a:lstStyle/>
        <a:p>
          <a:endParaRPr lang="en-US"/>
        </a:p>
      </dgm:t>
    </dgm:pt>
    <dgm:pt modelId="{EA356559-E635-4912-BD1E-AE083D587CA8}" type="sibTrans" cxnId="{ED3DFC7F-1AA1-4146-8150-1F34B07E085E}">
      <dgm:prSet/>
      <dgm:spPr/>
      <dgm:t>
        <a:bodyPr/>
        <a:lstStyle/>
        <a:p>
          <a:endParaRPr lang="en-US"/>
        </a:p>
      </dgm:t>
    </dgm:pt>
    <dgm:pt modelId="{54535D29-FDE6-49D9-8588-17D02398979F}">
      <dgm:prSet/>
      <dgm:spPr/>
      <dgm:t>
        <a:bodyPr/>
        <a:lstStyle/>
        <a:p>
          <a:r>
            <a:rPr lang="tr-TR"/>
            <a:t>3.	Support Vector Regression (Destek Vektör Regresyonu)</a:t>
          </a:r>
          <a:endParaRPr lang="en-US"/>
        </a:p>
      </dgm:t>
    </dgm:pt>
    <dgm:pt modelId="{AC01DD32-8D05-4665-B671-1E78FDBFE4F6}" type="parTrans" cxnId="{DAFC4F2C-F0ED-4545-854B-6C8199237F7D}">
      <dgm:prSet/>
      <dgm:spPr/>
      <dgm:t>
        <a:bodyPr/>
        <a:lstStyle/>
        <a:p>
          <a:endParaRPr lang="en-US"/>
        </a:p>
      </dgm:t>
    </dgm:pt>
    <dgm:pt modelId="{6BE99BE4-F9D6-4F14-9861-211E5F781755}" type="sibTrans" cxnId="{DAFC4F2C-F0ED-4545-854B-6C8199237F7D}">
      <dgm:prSet/>
      <dgm:spPr/>
      <dgm:t>
        <a:bodyPr/>
        <a:lstStyle/>
        <a:p>
          <a:endParaRPr lang="en-US"/>
        </a:p>
      </dgm:t>
    </dgm:pt>
    <dgm:pt modelId="{14FACC9C-4B9A-44F4-AF05-B43BB295BB43}">
      <dgm:prSet/>
      <dgm:spPr/>
      <dgm:t>
        <a:bodyPr/>
        <a:lstStyle/>
        <a:p>
          <a:r>
            <a:rPr lang="tr-TR"/>
            <a:t>4.	Decision Tree Regressor (Karar Ağacı Regresyonu)</a:t>
          </a:r>
          <a:endParaRPr lang="en-US"/>
        </a:p>
      </dgm:t>
    </dgm:pt>
    <dgm:pt modelId="{C4983BC8-2AE2-4A0A-B587-069FE4A263ED}" type="parTrans" cxnId="{F6CC7D82-A45A-42B3-85A2-17F476DF76D4}">
      <dgm:prSet/>
      <dgm:spPr/>
      <dgm:t>
        <a:bodyPr/>
        <a:lstStyle/>
        <a:p>
          <a:endParaRPr lang="en-US"/>
        </a:p>
      </dgm:t>
    </dgm:pt>
    <dgm:pt modelId="{E9E5A3C3-C622-4D59-861F-D6FE937A6996}" type="sibTrans" cxnId="{F6CC7D82-A45A-42B3-85A2-17F476DF76D4}">
      <dgm:prSet/>
      <dgm:spPr/>
      <dgm:t>
        <a:bodyPr/>
        <a:lstStyle/>
        <a:p>
          <a:endParaRPr lang="en-US"/>
        </a:p>
      </dgm:t>
    </dgm:pt>
    <dgm:pt modelId="{07A91180-F0D0-45D5-8212-A72C6912A572}">
      <dgm:prSet/>
      <dgm:spPr/>
      <dgm:t>
        <a:bodyPr/>
        <a:lstStyle/>
        <a:p>
          <a:r>
            <a:rPr lang="tr-TR"/>
            <a:t>5.	Random Forest Regressor (Rastgele Orman Regresyonu)</a:t>
          </a:r>
          <a:endParaRPr lang="en-US"/>
        </a:p>
      </dgm:t>
    </dgm:pt>
    <dgm:pt modelId="{2E110C81-D986-4CDA-B1D7-76729E52F642}" type="parTrans" cxnId="{DE6C1D10-924C-416A-9C0F-27E7AC486B2F}">
      <dgm:prSet/>
      <dgm:spPr/>
      <dgm:t>
        <a:bodyPr/>
        <a:lstStyle/>
        <a:p>
          <a:endParaRPr lang="en-US"/>
        </a:p>
      </dgm:t>
    </dgm:pt>
    <dgm:pt modelId="{789654F2-2C1F-482F-A1CE-2BCDFA0624C7}" type="sibTrans" cxnId="{DE6C1D10-924C-416A-9C0F-27E7AC486B2F}">
      <dgm:prSet/>
      <dgm:spPr/>
      <dgm:t>
        <a:bodyPr/>
        <a:lstStyle/>
        <a:p>
          <a:endParaRPr lang="en-US"/>
        </a:p>
      </dgm:t>
    </dgm:pt>
    <dgm:pt modelId="{1862D672-7F4A-43D9-8CA3-BE0435999FAA}">
      <dgm:prSet/>
      <dgm:spPr/>
      <dgm:t>
        <a:bodyPr/>
        <a:lstStyle/>
        <a:p>
          <a:r>
            <a:rPr lang="tr-TR"/>
            <a:t>6.	Gradient Boosting Regressor (Gradyan Artırma Regresyonu)</a:t>
          </a:r>
          <a:endParaRPr lang="en-US"/>
        </a:p>
      </dgm:t>
    </dgm:pt>
    <dgm:pt modelId="{D3D774E7-4B09-4FDC-B6BA-3D27EEAEC614}" type="parTrans" cxnId="{B99A6333-8524-440C-84C9-5924C5A83FDE}">
      <dgm:prSet/>
      <dgm:spPr/>
      <dgm:t>
        <a:bodyPr/>
        <a:lstStyle/>
        <a:p>
          <a:endParaRPr lang="en-US"/>
        </a:p>
      </dgm:t>
    </dgm:pt>
    <dgm:pt modelId="{2BE9D9A2-D92E-4AD7-B5FD-7DEF8244A76F}" type="sibTrans" cxnId="{B99A6333-8524-440C-84C9-5924C5A83FDE}">
      <dgm:prSet/>
      <dgm:spPr/>
      <dgm:t>
        <a:bodyPr/>
        <a:lstStyle/>
        <a:p>
          <a:endParaRPr lang="en-US"/>
        </a:p>
      </dgm:t>
    </dgm:pt>
    <dgm:pt modelId="{09E6F36D-D000-49F3-9C9D-E076614D1098}" type="pres">
      <dgm:prSet presAssocID="{F951CFF1-3CE4-49D1-9DE0-E38B25C02CDC}" presName="root" presStyleCnt="0">
        <dgm:presLayoutVars>
          <dgm:dir/>
          <dgm:resizeHandles val="exact"/>
        </dgm:presLayoutVars>
      </dgm:prSet>
      <dgm:spPr/>
    </dgm:pt>
    <dgm:pt modelId="{1ED2F5E3-2AF1-47E3-9F18-76A65962239A}" type="pres">
      <dgm:prSet presAssocID="{F951CFF1-3CE4-49D1-9DE0-E38B25C02CDC}" presName="container" presStyleCnt="0">
        <dgm:presLayoutVars>
          <dgm:dir/>
          <dgm:resizeHandles val="exact"/>
        </dgm:presLayoutVars>
      </dgm:prSet>
      <dgm:spPr/>
    </dgm:pt>
    <dgm:pt modelId="{8825CB47-C53A-4577-9D15-6DBAB3419B53}" type="pres">
      <dgm:prSet presAssocID="{89701F93-3A42-49A7-92D2-64DD962BAF63}" presName="compNode" presStyleCnt="0"/>
      <dgm:spPr/>
    </dgm:pt>
    <dgm:pt modelId="{9CCA941B-ADD4-44D7-9D40-4FE0FBC98B68}" type="pres">
      <dgm:prSet presAssocID="{89701F93-3A42-49A7-92D2-64DD962BAF63}" presName="iconBgRect" presStyleLbl="bgShp" presStyleIdx="0" presStyleCnt="6"/>
      <dgm:spPr/>
    </dgm:pt>
    <dgm:pt modelId="{89F9E1B4-5509-42A2-AAA3-2B4EDF47B8EE}" type="pres">
      <dgm:prSet presAssocID="{89701F93-3A42-49A7-92D2-64DD962BAF6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lge"/>
        </a:ext>
      </dgm:extLst>
    </dgm:pt>
    <dgm:pt modelId="{6501E3A8-2036-4DE6-A2F1-5643130B4DAA}" type="pres">
      <dgm:prSet presAssocID="{89701F93-3A42-49A7-92D2-64DD962BAF63}" presName="spaceRect" presStyleCnt="0"/>
      <dgm:spPr/>
    </dgm:pt>
    <dgm:pt modelId="{5A358E16-98EC-42B5-A134-44CCF940AC79}" type="pres">
      <dgm:prSet presAssocID="{89701F93-3A42-49A7-92D2-64DD962BAF63}" presName="textRect" presStyleLbl="revTx" presStyleIdx="0" presStyleCnt="6">
        <dgm:presLayoutVars>
          <dgm:chMax val="1"/>
          <dgm:chPref val="1"/>
        </dgm:presLayoutVars>
      </dgm:prSet>
      <dgm:spPr/>
    </dgm:pt>
    <dgm:pt modelId="{1F47A6EF-5846-41A7-89B8-B51A7D8A6D77}" type="pres">
      <dgm:prSet presAssocID="{174D7576-6EC2-4D27-AA5D-064E6697117E}" presName="sibTrans" presStyleLbl="sibTrans2D1" presStyleIdx="0" presStyleCnt="0"/>
      <dgm:spPr/>
    </dgm:pt>
    <dgm:pt modelId="{5C76D826-8CD0-4A61-A10F-2FE070FAF30F}" type="pres">
      <dgm:prSet presAssocID="{24820E08-15A1-496C-B3C6-96306B2DE8EB}" presName="compNode" presStyleCnt="0"/>
      <dgm:spPr/>
    </dgm:pt>
    <dgm:pt modelId="{41F26B90-DB7B-430E-9BB1-A0FAAFDB57CC}" type="pres">
      <dgm:prSet presAssocID="{24820E08-15A1-496C-B3C6-96306B2DE8EB}" presName="iconBgRect" presStyleLbl="bgShp" presStyleIdx="1" presStyleCnt="6"/>
      <dgm:spPr/>
    </dgm:pt>
    <dgm:pt modelId="{0E2F4380-28CC-48B3-BF5A-C9D8C6991A98}" type="pres">
      <dgm:prSet presAssocID="{24820E08-15A1-496C-B3C6-96306B2DE8E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D1DF88C4-54D7-4551-8E90-D7EB965554ED}" type="pres">
      <dgm:prSet presAssocID="{24820E08-15A1-496C-B3C6-96306B2DE8EB}" presName="spaceRect" presStyleCnt="0"/>
      <dgm:spPr/>
    </dgm:pt>
    <dgm:pt modelId="{F41BC837-15D6-496B-ADF1-F128AF5F77DA}" type="pres">
      <dgm:prSet presAssocID="{24820E08-15A1-496C-B3C6-96306B2DE8EB}" presName="textRect" presStyleLbl="revTx" presStyleIdx="1" presStyleCnt="6">
        <dgm:presLayoutVars>
          <dgm:chMax val="1"/>
          <dgm:chPref val="1"/>
        </dgm:presLayoutVars>
      </dgm:prSet>
      <dgm:spPr/>
    </dgm:pt>
    <dgm:pt modelId="{B290AC2D-0CFF-4A3D-9C03-3C2393C9153F}" type="pres">
      <dgm:prSet presAssocID="{EA356559-E635-4912-BD1E-AE083D587CA8}" presName="sibTrans" presStyleLbl="sibTrans2D1" presStyleIdx="0" presStyleCnt="0"/>
      <dgm:spPr/>
    </dgm:pt>
    <dgm:pt modelId="{78B40D2A-56E9-4503-8F09-87C2FB5C5233}" type="pres">
      <dgm:prSet presAssocID="{54535D29-FDE6-49D9-8588-17D02398979F}" presName="compNode" presStyleCnt="0"/>
      <dgm:spPr/>
    </dgm:pt>
    <dgm:pt modelId="{421303BD-DE7C-4051-9031-CF23741F7C5A}" type="pres">
      <dgm:prSet presAssocID="{54535D29-FDE6-49D9-8588-17D02398979F}" presName="iconBgRect" presStyleLbl="bgShp" presStyleIdx="2" presStyleCnt="6"/>
      <dgm:spPr/>
    </dgm:pt>
    <dgm:pt modelId="{249151F2-C3FD-4C53-BE1C-1E24F6A24601}" type="pres">
      <dgm:prSet presAssocID="{54535D29-FDE6-49D9-8588-17D02398979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nucu"/>
        </a:ext>
      </dgm:extLst>
    </dgm:pt>
    <dgm:pt modelId="{4EEF542A-388B-4D16-9129-DC98B7A18AF5}" type="pres">
      <dgm:prSet presAssocID="{54535D29-FDE6-49D9-8588-17D02398979F}" presName="spaceRect" presStyleCnt="0"/>
      <dgm:spPr/>
    </dgm:pt>
    <dgm:pt modelId="{7055D663-3926-4014-99E8-9047D75385AA}" type="pres">
      <dgm:prSet presAssocID="{54535D29-FDE6-49D9-8588-17D02398979F}" presName="textRect" presStyleLbl="revTx" presStyleIdx="2" presStyleCnt="6">
        <dgm:presLayoutVars>
          <dgm:chMax val="1"/>
          <dgm:chPref val="1"/>
        </dgm:presLayoutVars>
      </dgm:prSet>
      <dgm:spPr/>
    </dgm:pt>
    <dgm:pt modelId="{E5DDCD3C-C1AB-40EF-852C-0860311D7136}" type="pres">
      <dgm:prSet presAssocID="{6BE99BE4-F9D6-4F14-9861-211E5F781755}" presName="sibTrans" presStyleLbl="sibTrans2D1" presStyleIdx="0" presStyleCnt="0"/>
      <dgm:spPr/>
    </dgm:pt>
    <dgm:pt modelId="{DC505E7E-5CDF-412D-BF79-3F48DDDD5A90}" type="pres">
      <dgm:prSet presAssocID="{14FACC9C-4B9A-44F4-AF05-B43BB295BB43}" presName="compNode" presStyleCnt="0"/>
      <dgm:spPr/>
    </dgm:pt>
    <dgm:pt modelId="{0E4A9E17-8A44-4E46-ADE7-CBCCC1C034C9}" type="pres">
      <dgm:prSet presAssocID="{14FACC9C-4B9A-44F4-AF05-B43BB295BB43}" presName="iconBgRect" presStyleLbl="bgShp" presStyleIdx="3" presStyleCnt="6"/>
      <dgm:spPr/>
    </dgm:pt>
    <dgm:pt modelId="{670C0E1B-2D2B-47E1-AD21-0E0B145D6B71}" type="pres">
      <dgm:prSet presAssocID="{14FACC9C-4B9A-44F4-AF05-B43BB295BB4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ecision chart"/>
        </a:ext>
      </dgm:extLst>
    </dgm:pt>
    <dgm:pt modelId="{58FDF62C-CF6B-4544-BD07-EE1558CACE44}" type="pres">
      <dgm:prSet presAssocID="{14FACC9C-4B9A-44F4-AF05-B43BB295BB43}" presName="spaceRect" presStyleCnt="0"/>
      <dgm:spPr/>
    </dgm:pt>
    <dgm:pt modelId="{1D3A3CE5-4F31-4E76-BBF7-734F652B76E7}" type="pres">
      <dgm:prSet presAssocID="{14FACC9C-4B9A-44F4-AF05-B43BB295BB43}" presName="textRect" presStyleLbl="revTx" presStyleIdx="3" presStyleCnt="6">
        <dgm:presLayoutVars>
          <dgm:chMax val="1"/>
          <dgm:chPref val="1"/>
        </dgm:presLayoutVars>
      </dgm:prSet>
      <dgm:spPr/>
    </dgm:pt>
    <dgm:pt modelId="{5721094C-2632-4A5F-ADBE-06BA65C6CBF4}" type="pres">
      <dgm:prSet presAssocID="{E9E5A3C3-C622-4D59-861F-D6FE937A6996}" presName="sibTrans" presStyleLbl="sibTrans2D1" presStyleIdx="0" presStyleCnt="0"/>
      <dgm:spPr/>
    </dgm:pt>
    <dgm:pt modelId="{4524042D-BCD1-45AF-8359-12140DF31BD5}" type="pres">
      <dgm:prSet presAssocID="{07A91180-F0D0-45D5-8212-A72C6912A572}" presName="compNode" presStyleCnt="0"/>
      <dgm:spPr/>
    </dgm:pt>
    <dgm:pt modelId="{B1C30678-FC6D-424E-B9CE-7DB301D9B33A}" type="pres">
      <dgm:prSet presAssocID="{07A91180-F0D0-45D5-8212-A72C6912A572}" presName="iconBgRect" presStyleLbl="bgShp" presStyleIdx="4" presStyleCnt="6"/>
      <dgm:spPr/>
    </dgm:pt>
    <dgm:pt modelId="{A7A17F98-CE1E-4667-BAF7-2B69D3EAE3F4}" type="pres">
      <dgm:prSet presAssocID="{07A91180-F0D0-45D5-8212-A72C6912A57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rest scene"/>
        </a:ext>
      </dgm:extLst>
    </dgm:pt>
    <dgm:pt modelId="{2E1CA68D-D41C-42D9-8329-25CD80860AA1}" type="pres">
      <dgm:prSet presAssocID="{07A91180-F0D0-45D5-8212-A72C6912A572}" presName="spaceRect" presStyleCnt="0"/>
      <dgm:spPr/>
    </dgm:pt>
    <dgm:pt modelId="{25FEF69A-453E-4F5B-A22B-C1A8BDCE7D91}" type="pres">
      <dgm:prSet presAssocID="{07A91180-F0D0-45D5-8212-A72C6912A572}" presName="textRect" presStyleLbl="revTx" presStyleIdx="4" presStyleCnt="6">
        <dgm:presLayoutVars>
          <dgm:chMax val="1"/>
          <dgm:chPref val="1"/>
        </dgm:presLayoutVars>
      </dgm:prSet>
      <dgm:spPr/>
    </dgm:pt>
    <dgm:pt modelId="{C77D8BB6-023C-4882-93D8-6278B8C11141}" type="pres">
      <dgm:prSet presAssocID="{789654F2-2C1F-482F-A1CE-2BCDFA0624C7}" presName="sibTrans" presStyleLbl="sibTrans2D1" presStyleIdx="0" presStyleCnt="0"/>
      <dgm:spPr/>
    </dgm:pt>
    <dgm:pt modelId="{568A1C41-AECE-4212-8261-7834B2EA7457}" type="pres">
      <dgm:prSet presAssocID="{1862D672-7F4A-43D9-8CA3-BE0435999FAA}" presName="compNode" presStyleCnt="0"/>
      <dgm:spPr/>
    </dgm:pt>
    <dgm:pt modelId="{3CEC1599-1AA1-44D2-9576-5E561BF8A81E}" type="pres">
      <dgm:prSet presAssocID="{1862D672-7F4A-43D9-8CA3-BE0435999FAA}" presName="iconBgRect" presStyleLbl="bgShp" presStyleIdx="5" presStyleCnt="6"/>
      <dgm:spPr/>
    </dgm:pt>
    <dgm:pt modelId="{0D88D3FB-BDCB-45EC-B065-E4304D768CD4}" type="pres">
      <dgm:prSet presAssocID="{1862D672-7F4A-43D9-8CA3-BE0435999FA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vron Arrows"/>
        </a:ext>
      </dgm:extLst>
    </dgm:pt>
    <dgm:pt modelId="{333A6EBB-F58A-4975-BDC7-A60FFB197291}" type="pres">
      <dgm:prSet presAssocID="{1862D672-7F4A-43D9-8CA3-BE0435999FAA}" presName="spaceRect" presStyleCnt="0"/>
      <dgm:spPr/>
    </dgm:pt>
    <dgm:pt modelId="{F5BDE3DF-69F0-4F61-94B9-4E192A43ADAF}" type="pres">
      <dgm:prSet presAssocID="{1862D672-7F4A-43D9-8CA3-BE0435999FAA}" presName="textRect" presStyleLbl="revTx" presStyleIdx="5" presStyleCnt="6">
        <dgm:presLayoutVars>
          <dgm:chMax val="1"/>
          <dgm:chPref val="1"/>
        </dgm:presLayoutVars>
      </dgm:prSet>
      <dgm:spPr/>
    </dgm:pt>
  </dgm:ptLst>
  <dgm:cxnLst>
    <dgm:cxn modelId="{DE6C1D10-924C-416A-9C0F-27E7AC486B2F}" srcId="{F951CFF1-3CE4-49D1-9DE0-E38B25C02CDC}" destId="{07A91180-F0D0-45D5-8212-A72C6912A572}" srcOrd="4" destOrd="0" parTransId="{2E110C81-D986-4CDA-B1D7-76729E52F642}" sibTransId="{789654F2-2C1F-482F-A1CE-2BCDFA0624C7}"/>
    <dgm:cxn modelId="{DAFC4F2C-F0ED-4545-854B-6C8199237F7D}" srcId="{F951CFF1-3CE4-49D1-9DE0-E38B25C02CDC}" destId="{54535D29-FDE6-49D9-8588-17D02398979F}" srcOrd="2" destOrd="0" parTransId="{AC01DD32-8D05-4665-B671-1E78FDBFE4F6}" sibTransId="{6BE99BE4-F9D6-4F14-9861-211E5F781755}"/>
    <dgm:cxn modelId="{8A803032-26C8-49E1-8191-E99E9A1E1495}" type="presOf" srcId="{24820E08-15A1-496C-B3C6-96306B2DE8EB}" destId="{F41BC837-15D6-496B-ADF1-F128AF5F77DA}" srcOrd="0" destOrd="0" presId="urn:microsoft.com/office/officeart/2018/2/layout/IconCircleList"/>
    <dgm:cxn modelId="{E487C932-709C-4F54-BCE4-9CC3A1E45650}" type="presOf" srcId="{EA356559-E635-4912-BD1E-AE083D587CA8}" destId="{B290AC2D-0CFF-4A3D-9C03-3C2393C9153F}" srcOrd="0" destOrd="0" presId="urn:microsoft.com/office/officeart/2018/2/layout/IconCircleList"/>
    <dgm:cxn modelId="{B99A6333-8524-440C-84C9-5924C5A83FDE}" srcId="{F951CFF1-3CE4-49D1-9DE0-E38B25C02CDC}" destId="{1862D672-7F4A-43D9-8CA3-BE0435999FAA}" srcOrd="5" destOrd="0" parTransId="{D3D774E7-4B09-4FDC-B6BA-3D27EEAEC614}" sibTransId="{2BE9D9A2-D92E-4AD7-B5FD-7DEF8244A76F}"/>
    <dgm:cxn modelId="{60EB095B-EA86-45A8-AC2D-5B47FA79C35D}" srcId="{F951CFF1-3CE4-49D1-9DE0-E38B25C02CDC}" destId="{89701F93-3A42-49A7-92D2-64DD962BAF63}" srcOrd="0" destOrd="0" parTransId="{37DE7F8F-DC8B-4714-8ED4-7D2D8EA6DA4B}" sibTransId="{174D7576-6EC2-4D27-AA5D-064E6697117E}"/>
    <dgm:cxn modelId="{F611296D-0163-44FB-8D7B-9DB7F8F37212}" type="presOf" srcId="{789654F2-2C1F-482F-A1CE-2BCDFA0624C7}" destId="{C77D8BB6-023C-4882-93D8-6278B8C11141}" srcOrd="0" destOrd="0" presId="urn:microsoft.com/office/officeart/2018/2/layout/IconCircleList"/>
    <dgm:cxn modelId="{61C6E379-609F-4CBF-91A6-7090FE730D02}" type="presOf" srcId="{174D7576-6EC2-4D27-AA5D-064E6697117E}" destId="{1F47A6EF-5846-41A7-89B8-B51A7D8A6D77}" srcOrd="0" destOrd="0" presId="urn:microsoft.com/office/officeart/2018/2/layout/IconCircleList"/>
    <dgm:cxn modelId="{F4C1FE7B-B4F9-4F3B-8322-D4DFAFFC9D02}" type="presOf" srcId="{89701F93-3A42-49A7-92D2-64DD962BAF63}" destId="{5A358E16-98EC-42B5-A134-44CCF940AC79}" srcOrd="0" destOrd="0" presId="urn:microsoft.com/office/officeart/2018/2/layout/IconCircleList"/>
    <dgm:cxn modelId="{ED3DFC7F-1AA1-4146-8150-1F34B07E085E}" srcId="{F951CFF1-3CE4-49D1-9DE0-E38B25C02CDC}" destId="{24820E08-15A1-496C-B3C6-96306B2DE8EB}" srcOrd="1" destOrd="0" parTransId="{A510F172-1FDC-44C2-A4D8-AF1A165F5F47}" sibTransId="{EA356559-E635-4912-BD1E-AE083D587CA8}"/>
    <dgm:cxn modelId="{F6CC7D82-A45A-42B3-85A2-17F476DF76D4}" srcId="{F951CFF1-3CE4-49D1-9DE0-E38B25C02CDC}" destId="{14FACC9C-4B9A-44F4-AF05-B43BB295BB43}" srcOrd="3" destOrd="0" parTransId="{C4983BC8-2AE2-4A0A-B587-069FE4A263ED}" sibTransId="{E9E5A3C3-C622-4D59-861F-D6FE937A6996}"/>
    <dgm:cxn modelId="{A6ED63AB-F3A8-460C-A208-512FEC6B7576}" type="presOf" srcId="{07A91180-F0D0-45D5-8212-A72C6912A572}" destId="{25FEF69A-453E-4F5B-A22B-C1A8BDCE7D91}" srcOrd="0" destOrd="0" presId="urn:microsoft.com/office/officeart/2018/2/layout/IconCircleList"/>
    <dgm:cxn modelId="{5E8FBFB9-3E3E-4AFC-8D40-80213CBB1EFC}" type="presOf" srcId="{14FACC9C-4B9A-44F4-AF05-B43BB295BB43}" destId="{1D3A3CE5-4F31-4E76-BBF7-734F652B76E7}" srcOrd="0" destOrd="0" presId="urn:microsoft.com/office/officeart/2018/2/layout/IconCircleList"/>
    <dgm:cxn modelId="{040F43C9-CEE0-4D0C-948E-47A76E08F8E1}" type="presOf" srcId="{1862D672-7F4A-43D9-8CA3-BE0435999FAA}" destId="{F5BDE3DF-69F0-4F61-94B9-4E192A43ADAF}" srcOrd="0" destOrd="0" presId="urn:microsoft.com/office/officeart/2018/2/layout/IconCircleList"/>
    <dgm:cxn modelId="{27F9D2C9-4038-4364-B4DE-B46C68C04640}" type="presOf" srcId="{54535D29-FDE6-49D9-8588-17D02398979F}" destId="{7055D663-3926-4014-99E8-9047D75385AA}" srcOrd="0" destOrd="0" presId="urn:microsoft.com/office/officeart/2018/2/layout/IconCircleList"/>
    <dgm:cxn modelId="{473BFDCA-F989-4F4F-8C2A-E776AC197F41}" type="presOf" srcId="{E9E5A3C3-C622-4D59-861F-D6FE937A6996}" destId="{5721094C-2632-4A5F-ADBE-06BA65C6CBF4}" srcOrd="0" destOrd="0" presId="urn:microsoft.com/office/officeart/2018/2/layout/IconCircleList"/>
    <dgm:cxn modelId="{285555D7-F617-4FAD-B99A-0F11DE051C4A}" type="presOf" srcId="{F951CFF1-3CE4-49D1-9DE0-E38B25C02CDC}" destId="{09E6F36D-D000-49F3-9C9D-E076614D1098}" srcOrd="0" destOrd="0" presId="urn:microsoft.com/office/officeart/2018/2/layout/IconCircleList"/>
    <dgm:cxn modelId="{01D202DD-0DB4-4BD1-951A-51163F226D8E}" type="presOf" srcId="{6BE99BE4-F9D6-4F14-9861-211E5F781755}" destId="{E5DDCD3C-C1AB-40EF-852C-0860311D7136}" srcOrd="0" destOrd="0" presId="urn:microsoft.com/office/officeart/2018/2/layout/IconCircleList"/>
    <dgm:cxn modelId="{F0471100-EB72-44E8-AE4E-D012CE3900FA}" type="presParOf" srcId="{09E6F36D-D000-49F3-9C9D-E076614D1098}" destId="{1ED2F5E3-2AF1-47E3-9F18-76A65962239A}" srcOrd="0" destOrd="0" presId="urn:microsoft.com/office/officeart/2018/2/layout/IconCircleList"/>
    <dgm:cxn modelId="{F1E3C0B7-262F-4A9E-ABCF-FD409B5030D6}" type="presParOf" srcId="{1ED2F5E3-2AF1-47E3-9F18-76A65962239A}" destId="{8825CB47-C53A-4577-9D15-6DBAB3419B53}" srcOrd="0" destOrd="0" presId="urn:microsoft.com/office/officeart/2018/2/layout/IconCircleList"/>
    <dgm:cxn modelId="{5D731E02-CAE0-487F-827D-46DB5240EB73}" type="presParOf" srcId="{8825CB47-C53A-4577-9D15-6DBAB3419B53}" destId="{9CCA941B-ADD4-44D7-9D40-4FE0FBC98B68}" srcOrd="0" destOrd="0" presId="urn:microsoft.com/office/officeart/2018/2/layout/IconCircleList"/>
    <dgm:cxn modelId="{733125E1-10BB-462D-9546-A543BE819A20}" type="presParOf" srcId="{8825CB47-C53A-4577-9D15-6DBAB3419B53}" destId="{89F9E1B4-5509-42A2-AAA3-2B4EDF47B8EE}" srcOrd="1" destOrd="0" presId="urn:microsoft.com/office/officeart/2018/2/layout/IconCircleList"/>
    <dgm:cxn modelId="{F72E2439-EF9D-4EE4-B464-B0DE5786A010}" type="presParOf" srcId="{8825CB47-C53A-4577-9D15-6DBAB3419B53}" destId="{6501E3A8-2036-4DE6-A2F1-5643130B4DAA}" srcOrd="2" destOrd="0" presId="urn:microsoft.com/office/officeart/2018/2/layout/IconCircleList"/>
    <dgm:cxn modelId="{D1285DA5-284D-4436-B2D8-26D6489E4E64}" type="presParOf" srcId="{8825CB47-C53A-4577-9D15-6DBAB3419B53}" destId="{5A358E16-98EC-42B5-A134-44CCF940AC79}" srcOrd="3" destOrd="0" presId="urn:microsoft.com/office/officeart/2018/2/layout/IconCircleList"/>
    <dgm:cxn modelId="{1602E622-7DD4-4D83-9284-3FA92F26AACB}" type="presParOf" srcId="{1ED2F5E3-2AF1-47E3-9F18-76A65962239A}" destId="{1F47A6EF-5846-41A7-89B8-B51A7D8A6D77}" srcOrd="1" destOrd="0" presId="urn:microsoft.com/office/officeart/2018/2/layout/IconCircleList"/>
    <dgm:cxn modelId="{6BFE11AF-5834-4FB2-B680-62F169BFA9EE}" type="presParOf" srcId="{1ED2F5E3-2AF1-47E3-9F18-76A65962239A}" destId="{5C76D826-8CD0-4A61-A10F-2FE070FAF30F}" srcOrd="2" destOrd="0" presId="urn:microsoft.com/office/officeart/2018/2/layout/IconCircleList"/>
    <dgm:cxn modelId="{39DBFAEC-ECBD-4D62-BA22-89EC17002530}" type="presParOf" srcId="{5C76D826-8CD0-4A61-A10F-2FE070FAF30F}" destId="{41F26B90-DB7B-430E-9BB1-A0FAAFDB57CC}" srcOrd="0" destOrd="0" presId="urn:microsoft.com/office/officeart/2018/2/layout/IconCircleList"/>
    <dgm:cxn modelId="{5840C48B-D9D3-4AAC-B123-4F43F6C7DA54}" type="presParOf" srcId="{5C76D826-8CD0-4A61-A10F-2FE070FAF30F}" destId="{0E2F4380-28CC-48B3-BF5A-C9D8C6991A98}" srcOrd="1" destOrd="0" presId="urn:microsoft.com/office/officeart/2018/2/layout/IconCircleList"/>
    <dgm:cxn modelId="{E813D1B9-2F47-44B7-8630-4487B661A505}" type="presParOf" srcId="{5C76D826-8CD0-4A61-A10F-2FE070FAF30F}" destId="{D1DF88C4-54D7-4551-8E90-D7EB965554ED}" srcOrd="2" destOrd="0" presId="urn:microsoft.com/office/officeart/2018/2/layout/IconCircleList"/>
    <dgm:cxn modelId="{A6476438-54F4-4C15-8A0B-34926CD8E15C}" type="presParOf" srcId="{5C76D826-8CD0-4A61-A10F-2FE070FAF30F}" destId="{F41BC837-15D6-496B-ADF1-F128AF5F77DA}" srcOrd="3" destOrd="0" presId="urn:microsoft.com/office/officeart/2018/2/layout/IconCircleList"/>
    <dgm:cxn modelId="{EC7EDA9F-4106-494A-8E6A-2BADC89F11E0}" type="presParOf" srcId="{1ED2F5E3-2AF1-47E3-9F18-76A65962239A}" destId="{B290AC2D-0CFF-4A3D-9C03-3C2393C9153F}" srcOrd="3" destOrd="0" presId="urn:microsoft.com/office/officeart/2018/2/layout/IconCircleList"/>
    <dgm:cxn modelId="{10B1F948-1524-4A89-9431-36B8C9EC085D}" type="presParOf" srcId="{1ED2F5E3-2AF1-47E3-9F18-76A65962239A}" destId="{78B40D2A-56E9-4503-8F09-87C2FB5C5233}" srcOrd="4" destOrd="0" presId="urn:microsoft.com/office/officeart/2018/2/layout/IconCircleList"/>
    <dgm:cxn modelId="{E36F4D36-C712-4F3D-A30A-A5C47CFF272A}" type="presParOf" srcId="{78B40D2A-56E9-4503-8F09-87C2FB5C5233}" destId="{421303BD-DE7C-4051-9031-CF23741F7C5A}" srcOrd="0" destOrd="0" presId="urn:microsoft.com/office/officeart/2018/2/layout/IconCircleList"/>
    <dgm:cxn modelId="{403E0309-A551-4052-BBFF-DFEA670E7E33}" type="presParOf" srcId="{78B40D2A-56E9-4503-8F09-87C2FB5C5233}" destId="{249151F2-C3FD-4C53-BE1C-1E24F6A24601}" srcOrd="1" destOrd="0" presId="urn:microsoft.com/office/officeart/2018/2/layout/IconCircleList"/>
    <dgm:cxn modelId="{97D127B1-CB80-4617-A229-BBC3E73292F4}" type="presParOf" srcId="{78B40D2A-56E9-4503-8F09-87C2FB5C5233}" destId="{4EEF542A-388B-4D16-9129-DC98B7A18AF5}" srcOrd="2" destOrd="0" presId="urn:microsoft.com/office/officeart/2018/2/layout/IconCircleList"/>
    <dgm:cxn modelId="{608DF4A1-8C14-4D7B-980E-5B36283FA198}" type="presParOf" srcId="{78B40D2A-56E9-4503-8F09-87C2FB5C5233}" destId="{7055D663-3926-4014-99E8-9047D75385AA}" srcOrd="3" destOrd="0" presId="urn:microsoft.com/office/officeart/2018/2/layout/IconCircleList"/>
    <dgm:cxn modelId="{855EE147-5760-43DE-A677-8DCDE71BC35D}" type="presParOf" srcId="{1ED2F5E3-2AF1-47E3-9F18-76A65962239A}" destId="{E5DDCD3C-C1AB-40EF-852C-0860311D7136}" srcOrd="5" destOrd="0" presId="urn:microsoft.com/office/officeart/2018/2/layout/IconCircleList"/>
    <dgm:cxn modelId="{17593B64-D830-4500-92E9-94F3EC6AA113}" type="presParOf" srcId="{1ED2F5E3-2AF1-47E3-9F18-76A65962239A}" destId="{DC505E7E-5CDF-412D-BF79-3F48DDDD5A90}" srcOrd="6" destOrd="0" presId="urn:microsoft.com/office/officeart/2018/2/layout/IconCircleList"/>
    <dgm:cxn modelId="{8C83EC17-EA83-4DA2-857C-CAD78CBDCC70}" type="presParOf" srcId="{DC505E7E-5CDF-412D-BF79-3F48DDDD5A90}" destId="{0E4A9E17-8A44-4E46-ADE7-CBCCC1C034C9}" srcOrd="0" destOrd="0" presId="urn:microsoft.com/office/officeart/2018/2/layout/IconCircleList"/>
    <dgm:cxn modelId="{3584C283-59B7-4992-967B-ECC01BDEE189}" type="presParOf" srcId="{DC505E7E-5CDF-412D-BF79-3F48DDDD5A90}" destId="{670C0E1B-2D2B-47E1-AD21-0E0B145D6B71}" srcOrd="1" destOrd="0" presId="urn:microsoft.com/office/officeart/2018/2/layout/IconCircleList"/>
    <dgm:cxn modelId="{8BA8BD33-9CC4-47EC-8565-4D1381F2E0E4}" type="presParOf" srcId="{DC505E7E-5CDF-412D-BF79-3F48DDDD5A90}" destId="{58FDF62C-CF6B-4544-BD07-EE1558CACE44}" srcOrd="2" destOrd="0" presId="urn:microsoft.com/office/officeart/2018/2/layout/IconCircleList"/>
    <dgm:cxn modelId="{294995B3-E88E-495C-ABF6-91190F3C26A3}" type="presParOf" srcId="{DC505E7E-5CDF-412D-BF79-3F48DDDD5A90}" destId="{1D3A3CE5-4F31-4E76-BBF7-734F652B76E7}" srcOrd="3" destOrd="0" presId="urn:microsoft.com/office/officeart/2018/2/layout/IconCircleList"/>
    <dgm:cxn modelId="{4C62FB5B-9F51-4928-81CE-3922423A80A0}" type="presParOf" srcId="{1ED2F5E3-2AF1-47E3-9F18-76A65962239A}" destId="{5721094C-2632-4A5F-ADBE-06BA65C6CBF4}" srcOrd="7" destOrd="0" presId="urn:microsoft.com/office/officeart/2018/2/layout/IconCircleList"/>
    <dgm:cxn modelId="{EEC51232-ED3C-4CAB-B0BC-228713DEA271}" type="presParOf" srcId="{1ED2F5E3-2AF1-47E3-9F18-76A65962239A}" destId="{4524042D-BCD1-45AF-8359-12140DF31BD5}" srcOrd="8" destOrd="0" presId="urn:microsoft.com/office/officeart/2018/2/layout/IconCircleList"/>
    <dgm:cxn modelId="{9717ED23-4D5D-41CE-AA5A-C363F64E229B}" type="presParOf" srcId="{4524042D-BCD1-45AF-8359-12140DF31BD5}" destId="{B1C30678-FC6D-424E-B9CE-7DB301D9B33A}" srcOrd="0" destOrd="0" presId="urn:microsoft.com/office/officeart/2018/2/layout/IconCircleList"/>
    <dgm:cxn modelId="{357DF8C1-EF29-428F-BFB5-19523D9FF4A2}" type="presParOf" srcId="{4524042D-BCD1-45AF-8359-12140DF31BD5}" destId="{A7A17F98-CE1E-4667-BAF7-2B69D3EAE3F4}" srcOrd="1" destOrd="0" presId="urn:microsoft.com/office/officeart/2018/2/layout/IconCircleList"/>
    <dgm:cxn modelId="{305F31DF-F346-4C74-9EA1-DE5104AC4C55}" type="presParOf" srcId="{4524042D-BCD1-45AF-8359-12140DF31BD5}" destId="{2E1CA68D-D41C-42D9-8329-25CD80860AA1}" srcOrd="2" destOrd="0" presId="urn:microsoft.com/office/officeart/2018/2/layout/IconCircleList"/>
    <dgm:cxn modelId="{4B1DFE82-8B26-4B5D-B509-03633B8D14A4}" type="presParOf" srcId="{4524042D-BCD1-45AF-8359-12140DF31BD5}" destId="{25FEF69A-453E-4F5B-A22B-C1A8BDCE7D91}" srcOrd="3" destOrd="0" presId="urn:microsoft.com/office/officeart/2018/2/layout/IconCircleList"/>
    <dgm:cxn modelId="{0D9893CA-22D3-416A-89D0-D3AA13818B13}" type="presParOf" srcId="{1ED2F5E3-2AF1-47E3-9F18-76A65962239A}" destId="{C77D8BB6-023C-4882-93D8-6278B8C11141}" srcOrd="9" destOrd="0" presId="urn:microsoft.com/office/officeart/2018/2/layout/IconCircleList"/>
    <dgm:cxn modelId="{728D569F-13B7-4D26-8FD3-CDDF9202BE57}" type="presParOf" srcId="{1ED2F5E3-2AF1-47E3-9F18-76A65962239A}" destId="{568A1C41-AECE-4212-8261-7834B2EA7457}" srcOrd="10" destOrd="0" presId="urn:microsoft.com/office/officeart/2018/2/layout/IconCircleList"/>
    <dgm:cxn modelId="{4372B782-188E-402C-B6EB-D388954C1200}" type="presParOf" srcId="{568A1C41-AECE-4212-8261-7834B2EA7457}" destId="{3CEC1599-1AA1-44D2-9576-5E561BF8A81E}" srcOrd="0" destOrd="0" presId="urn:microsoft.com/office/officeart/2018/2/layout/IconCircleList"/>
    <dgm:cxn modelId="{8541FBCD-797E-4C8C-972B-3A71F81EFB43}" type="presParOf" srcId="{568A1C41-AECE-4212-8261-7834B2EA7457}" destId="{0D88D3FB-BDCB-45EC-B065-E4304D768CD4}" srcOrd="1" destOrd="0" presId="urn:microsoft.com/office/officeart/2018/2/layout/IconCircleList"/>
    <dgm:cxn modelId="{A34684D1-307C-42F2-86CE-19534DB2E425}" type="presParOf" srcId="{568A1C41-AECE-4212-8261-7834B2EA7457}" destId="{333A6EBB-F58A-4975-BDC7-A60FFB197291}" srcOrd="2" destOrd="0" presId="urn:microsoft.com/office/officeart/2018/2/layout/IconCircleList"/>
    <dgm:cxn modelId="{7A9BC54A-8714-4092-B082-DBCD5A73C9B2}" type="presParOf" srcId="{568A1C41-AECE-4212-8261-7834B2EA7457}" destId="{F5BDE3DF-69F0-4F61-94B9-4E192A43ADA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ADFA4-1B99-41B2-B52A-828FD777392A}">
      <dsp:nvSpPr>
        <dsp:cNvPr id="0" name=""/>
        <dsp:cNvSpPr/>
      </dsp:nvSpPr>
      <dsp:spPr>
        <a:xfrm>
          <a:off x="1016703" y="1679"/>
          <a:ext cx="2092935" cy="12557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FDC_ID: Veri tabanındaki her gıda maddesi için benzersiz bir tanımlayıcı. (Object)</a:t>
          </a:r>
          <a:endParaRPr lang="en-US" sz="1200" kern="1200"/>
        </a:p>
      </dsp:txBody>
      <dsp:txXfrm>
        <a:off x="1016703" y="1679"/>
        <a:ext cx="2092935" cy="1255761"/>
      </dsp:txXfrm>
    </dsp:sp>
    <dsp:sp modelId="{402810AA-7606-4537-A2CA-8E7B6C32B98D}">
      <dsp:nvSpPr>
        <dsp:cNvPr id="0" name=""/>
        <dsp:cNvSpPr/>
      </dsp:nvSpPr>
      <dsp:spPr>
        <a:xfrm>
          <a:off x="3318932" y="1679"/>
          <a:ext cx="2092935" cy="1255761"/>
        </a:xfrm>
        <a:prstGeom prst="rect">
          <a:avLst/>
        </a:prstGeom>
        <a:solidFill>
          <a:schemeClr val="accent2">
            <a:hueOff val="104664"/>
            <a:satOff val="-720"/>
            <a:lumOff val="3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Item: Gıda ürününün adı veya açıklaması. (Object)</a:t>
          </a:r>
          <a:endParaRPr lang="en-US" sz="1200" kern="1200"/>
        </a:p>
      </dsp:txBody>
      <dsp:txXfrm>
        <a:off x="3318932" y="1679"/>
        <a:ext cx="2092935" cy="1255761"/>
      </dsp:txXfrm>
    </dsp:sp>
    <dsp:sp modelId="{9A011643-0C08-42B2-9950-F2CE13E82237}">
      <dsp:nvSpPr>
        <dsp:cNvPr id="0" name=""/>
        <dsp:cNvSpPr/>
      </dsp:nvSpPr>
      <dsp:spPr>
        <a:xfrm>
          <a:off x="5621161" y="1679"/>
          <a:ext cx="2092935" cy="1255761"/>
        </a:xfrm>
        <a:prstGeom prst="rect">
          <a:avLst/>
        </a:prstGeom>
        <a:solidFill>
          <a:schemeClr val="accent2">
            <a:hueOff val="209328"/>
            <a:satOff val="-1441"/>
            <a:lumOff val="67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Category: Gıda maddesinin kategorisi veya sınıflandırması, örneğin "Fırınlanmış Ürünler" veya "Sebzeler ve Sebze Ürünleri”. (Object)</a:t>
          </a:r>
          <a:endParaRPr lang="en-US" sz="1200" kern="1200"/>
        </a:p>
      </dsp:txBody>
      <dsp:txXfrm>
        <a:off x="5621161" y="1679"/>
        <a:ext cx="2092935" cy="1255761"/>
      </dsp:txXfrm>
    </dsp:sp>
    <dsp:sp modelId="{EFE3E70C-12AB-42CB-8C42-4D9AF8F7D682}">
      <dsp:nvSpPr>
        <dsp:cNvPr id="0" name=""/>
        <dsp:cNvSpPr/>
      </dsp:nvSpPr>
      <dsp:spPr>
        <a:xfrm>
          <a:off x="7923390" y="1679"/>
          <a:ext cx="2092935" cy="1255761"/>
        </a:xfrm>
        <a:prstGeom prst="rect">
          <a:avLst/>
        </a:prstGeom>
        <a:solidFill>
          <a:schemeClr val="accent2">
            <a:hueOff val="313992"/>
            <a:satOff val="-2161"/>
            <a:lumOff val="101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Calories: Gıdanın kilokalori (kcal) cinsinden sunulan enerji içeriği. (Object)</a:t>
          </a:r>
          <a:endParaRPr lang="en-US" sz="1200" kern="1200"/>
        </a:p>
      </dsp:txBody>
      <dsp:txXfrm>
        <a:off x="7923390" y="1679"/>
        <a:ext cx="2092935" cy="1255761"/>
      </dsp:txXfrm>
    </dsp:sp>
    <dsp:sp modelId="{3621E13E-BF92-4B9B-B0B5-DE8E2B824ECA}">
      <dsp:nvSpPr>
        <dsp:cNvPr id="0" name=""/>
        <dsp:cNvSpPr/>
      </dsp:nvSpPr>
      <dsp:spPr>
        <a:xfrm>
          <a:off x="1016703" y="1466733"/>
          <a:ext cx="2092935" cy="1255761"/>
        </a:xfrm>
        <a:prstGeom prst="rect">
          <a:avLst/>
        </a:prstGeom>
        <a:solidFill>
          <a:schemeClr val="accent2">
            <a:hueOff val="418656"/>
            <a:satOff val="-2881"/>
            <a:lumOff val="134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Protein: Gıdanın gram cinsinden ölçülen protein içeriği. (Object)</a:t>
          </a:r>
          <a:endParaRPr lang="en-US" sz="1200" kern="1200"/>
        </a:p>
      </dsp:txBody>
      <dsp:txXfrm>
        <a:off x="1016703" y="1466733"/>
        <a:ext cx="2092935" cy="1255761"/>
      </dsp:txXfrm>
    </dsp:sp>
    <dsp:sp modelId="{2BA97423-85A3-48FF-9FDD-635FD878105F}">
      <dsp:nvSpPr>
        <dsp:cNvPr id="0" name=""/>
        <dsp:cNvSpPr/>
      </dsp:nvSpPr>
      <dsp:spPr>
        <a:xfrm>
          <a:off x="3318932" y="1466733"/>
          <a:ext cx="2092935" cy="1255761"/>
        </a:xfrm>
        <a:prstGeom prst="rect">
          <a:avLst/>
        </a:prstGeom>
        <a:solidFill>
          <a:schemeClr val="accent2">
            <a:hueOff val="523320"/>
            <a:satOff val="-3602"/>
            <a:lumOff val="168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Carbonhydrate: Gıdanın gram cinsinden ölçülen karbonhidrat içeriği. (Object)</a:t>
          </a:r>
          <a:endParaRPr lang="en-US" sz="1200" kern="1200"/>
        </a:p>
      </dsp:txBody>
      <dsp:txXfrm>
        <a:off x="3318932" y="1466733"/>
        <a:ext cx="2092935" cy="1255761"/>
      </dsp:txXfrm>
    </dsp:sp>
    <dsp:sp modelId="{4E1E4918-FC84-425C-B642-02973E3E80D5}">
      <dsp:nvSpPr>
        <dsp:cNvPr id="0" name=""/>
        <dsp:cNvSpPr/>
      </dsp:nvSpPr>
      <dsp:spPr>
        <a:xfrm>
          <a:off x="5621161" y="1466733"/>
          <a:ext cx="2092935" cy="1255761"/>
        </a:xfrm>
        <a:prstGeom prst="rect">
          <a:avLst/>
        </a:prstGeom>
        <a:solidFill>
          <a:schemeClr val="accent2">
            <a:hueOff val="627984"/>
            <a:satOff val="-4322"/>
            <a:lumOff val="202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Total fat: Gıdanın gram cinsinden ölçülen toplam yağ içeriği. (Object)</a:t>
          </a:r>
          <a:endParaRPr lang="en-US" sz="1200" kern="1200"/>
        </a:p>
      </dsp:txBody>
      <dsp:txXfrm>
        <a:off x="5621161" y="1466733"/>
        <a:ext cx="2092935" cy="1255761"/>
      </dsp:txXfrm>
    </dsp:sp>
    <dsp:sp modelId="{A1F02A0F-0485-4DCF-A819-9C62322C9D76}">
      <dsp:nvSpPr>
        <dsp:cNvPr id="0" name=""/>
        <dsp:cNvSpPr/>
      </dsp:nvSpPr>
      <dsp:spPr>
        <a:xfrm>
          <a:off x="7923390" y="1466733"/>
          <a:ext cx="2092935" cy="1255761"/>
        </a:xfrm>
        <a:prstGeom prst="rect">
          <a:avLst/>
        </a:prstGeom>
        <a:solidFill>
          <a:schemeClr val="accent2">
            <a:hueOff val="732647"/>
            <a:satOff val="-5043"/>
            <a:lumOff val="235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Cholesterol: Gıdanın miligram cinsinden ölçülen kolesterol içeriği. (Object)</a:t>
          </a:r>
          <a:endParaRPr lang="en-US" sz="1200" kern="1200"/>
        </a:p>
      </dsp:txBody>
      <dsp:txXfrm>
        <a:off x="7923390" y="1466733"/>
        <a:ext cx="2092935" cy="1255761"/>
      </dsp:txXfrm>
    </dsp:sp>
    <dsp:sp modelId="{CED819DF-1CC3-456E-A8A1-4496CC90C1F8}">
      <dsp:nvSpPr>
        <dsp:cNvPr id="0" name=""/>
        <dsp:cNvSpPr/>
      </dsp:nvSpPr>
      <dsp:spPr>
        <a:xfrm>
          <a:off x="1016703" y="2931788"/>
          <a:ext cx="2092935" cy="1255761"/>
        </a:xfrm>
        <a:prstGeom prst="rect">
          <a:avLst/>
        </a:prstGeom>
        <a:solidFill>
          <a:schemeClr val="accent2">
            <a:hueOff val="837311"/>
            <a:satOff val="-5763"/>
            <a:lumOff val="269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Fiber: Gıdanın gram cinsinden ölçülen diyet lifi içeriği. (Object)</a:t>
          </a:r>
          <a:endParaRPr lang="en-US" sz="1200" kern="1200"/>
        </a:p>
      </dsp:txBody>
      <dsp:txXfrm>
        <a:off x="1016703" y="2931788"/>
        <a:ext cx="2092935" cy="1255761"/>
      </dsp:txXfrm>
    </dsp:sp>
    <dsp:sp modelId="{1258B644-9DD0-4F8A-B568-DF190A082CD3}">
      <dsp:nvSpPr>
        <dsp:cNvPr id="0" name=""/>
        <dsp:cNvSpPr/>
      </dsp:nvSpPr>
      <dsp:spPr>
        <a:xfrm>
          <a:off x="3318932" y="2931788"/>
          <a:ext cx="2092935" cy="1255761"/>
        </a:xfrm>
        <a:prstGeom prst="rect">
          <a:avLst/>
        </a:prstGeom>
        <a:solidFill>
          <a:schemeClr val="accent2">
            <a:hueOff val="941975"/>
            <a:satOff val="-6483"/>
            <a:lumOff val="303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Water: Gıdanın gram cinsinden ölçülen su içeriği. (Object)</a:t>
          </a:r>
          <a:endParaRPr lang="en-US" sz="1200" kern="1200"/>
        </a:p>
      </dsp:txBody>
      <dsp:txXfrm>
        <a:off x="3318932" y="2931788"/>
        <a:ext cx="2092935" cy="1255761"/>
      </dsp:txXfrm>
    </dsp:sp>
    <dsp:sp modelId="{5EDD562D-D570-49BC-8547-BB4B088FFDD3}">
      <dsp:nvSpPr>
        <dsp:cNvPr id="0" name=""/>
        <dsp:cNvSpPr/>
      </dsp:nvSpPr>
      <dsp:spPr>
        <a:xfrm>
          <a:off x="5621161" y="2931788"/>
          <a:ext cx="2092935" cy="1255761"/>
        </a:xfrm>
        <a:prstGeom prst="rect">
          <a:avLst/>
        </a:prstGeom>
        <a:solidFill>
          <a:schemeClr val="accent2">
            <a:hueOff val="1046639"/>
            <a:satOff val="-7204"/>
            <a:lumOff val="336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Alcohol: Gıdanın alkol içeriği (varsa), gram cinsinden ölçülür. (Object)</a:t>
          </a:r>
          <a:endParaRPr lang="en-US" sz="1200" kern="1200"/>
        </a:p>
      </dsp:txBody>
      <dsp:txXfrm>
        <a:off x="5621161" y="2931788"/>
        <a:ext cx="2092935" cy="1255761"/>
      </dsp:txXfrm>
    </dsp:sp>
    <dsp:sp modelId="{BC358879-BDD6-482A-BD57-A039E55F135F}">
      <dsp:nvSpPr>
        <dsp:cNvPr id="0" name=""/>
        <dsp:cNvSpPr/>
      </dsp:nvSpPr>
      <dsp:spPr>
        <a:xfrm>
          <a:off x="7923390" y="2931788"/>
          <a:ext cx="2092935" cy="1255761"/>
        </a:xfrm>
        <a:prstGeom prst="rect">
          <a:avLst/>
        </a:prstGeom>
        <a:solidFill>
          <a:schemeClr val="accent2">
            <a:hueOff val="1151303"/>
            <a:satOff val="-7924"/>
            <a:lumOff val="3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a:t>•	Vitamin C: Gıdanın miligram cinsinden ölçülen C Vitamini içeriği. (Object)</a:t>
          </a:r>
          <a:endParaRPr lang="en-US" sz="1200" kern="1200"/>
        </a:p>
      </dsp:txBody>
      <dsp:txXfrm>
        <a:off x="7923390" y="2931788"/>
        <a:ext cx="2092935" cy="12557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A941B-ADD4-44D7-9D40-4FE0FBC98B68}">
      <dsp:nvSpPr>
        <dsp:cNvPr id="0" name=""/>
        <dsp:cNvSpPr/>
      </dsp:nvSpPr>
      <dsp:spPr>
        <a:xfrm>
          <a:off x="236871" y="823174"/>
          <a:ext cx="915356" cy="91535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F9E1B4-5509-42A2-AAA3-2B4EDF47B8EE}">
      <dsp:nvSpPr>
        <dsp:cNvPr id="0" name=""/>
        <dsp:cNvSpPr/>
      </dsp:nvSpPr>
      <dsp:spPr>
        <a:xfrm>
          <a:off x="429096" y="1015398"/>
          <a:ext cx="530906" cy="5309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358E16-98EC-42B5-A134-44CCF940AC79}">
      <dsp:nvSpPr>
        <dsp:cNvPr id="0" name=""/>
        <dsp:cNvSpPr/>
      </dsp:nvSpPr>
      <dsp:spPr>
        <a:xfrm>
          <a:off x="1348375" y="823174"/>
          <a:ext cx="2157624" cy="91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tr-TR" sz="1600" kern="1200"/>
            <a:t>1.	Linear Regression (Doğrusal Regresyon)</a:t>
          </a:r>
          <a:endParaRPr lang="en-US" sz="1600" kern="1200"/>
        </a:p>
      </dsp:txBody>
      <dsp:txXfrm>
        <a:off x="1348375" y="823174"/>
        <a:ext cx="2157624" cy="915356"/>
      </dsp:txXfrm>
    </dsp:sp>
    <dsp:sp modelId="{41F26B90-DB7B-430E-9BB1-A0FAAFDB57CC}">
      <dsp:nvSpPr>
        <dsp:cNvPr id="0" name=""/>
        <dsp:cNvSpPr/>
      </dsp:nvSpPr>
      <dsp:spPr>
        <a:xfrm>
          <a:off x="3881950" y="823174"/>
          <a:ext cx="915356" cy="91535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2F4380-28CC-48B3-BF5A-C9D8C6991A98}">
      <dsp:nvSpPr>
        <dsp:cNvPr id="0" name=""/>
        <dsp:cNvSpPr/>
      </dsp:nvSpPr>
      <dsp:spPr>
        <a:xfrm>
          <a:off x="4074174" y="1015398"/>
          <a:ext cx="530906" cy="5309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1BC837-15D6-496B-ADF1-F128AF5F77DA}">
      <dsp:nvSpPr>
        <dsp:cNvPr id="0" name=""/>
        <dsp:cNvSpPr/>
      </dsp:nvSpPr>
      <dsp:spPr>
        <a:xfrm>
          <a:off x="4993453" y="823174"/>
          <a:ext cx="2157624" cy="91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tr-TR" sz="1600" kern="1200"/>
            <a:t>2.	Statsmodels ile Çoklu Regresyon</a:t>
          </a:r>
          <a:endParaRPr lang="en-US" sz="1600" kern="1200"/>
        </a:p>
      </dsp:txBody>
      <dsp:txXfrm>
        <a:off x="4993453" y="823174"/>
        <a:ext cx="2157624" cy="915356"/>
      </dsp:txXfrm>
    </dsp:sp>
    <dsp:sp modelId="{421303BD-DE7C-4051-9031-CF23741F7C5A}">
      <dsp:nvSpPr>
        <dsp:cNvPr id="0" name=""/>
        <dsp:cNvSpPr/>
      </dsp:nvSpPr>
      <dsp:spPr>
        <a:xfrm>
          <a:off x="7527028" y="823174"/>
          <a:ext cx="915356" cy="91535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151F2-C3FD-4C53-BE1C-1E24F6A24601}">
      <dsp:nvSpPr>
        <dsp:cNvPr id="0" name=""/>
        <dsp:cNvSpPr/>
      </dsp:nvSpPr>
      <dsp:spPr>
        <a:xfrm>
          <a:off x="7719253" y="1015398"/>
          <a:ext cx="530906" cy="5309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55D663-3926-4014-99E8-9047D75385AA}">
      <dsp:nvSpPr>
        <dsp:cNvPr id="0" name=""/>
        <dsp:cNvSpPr/>
      </dsp:nvSpPr>
      <dsp:spPr>
        <a:xfrm>
          <a:off x="8638532" y="823174"/>
          <a:ext cx="2157624" cy="91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tr-TR" sz="1600" kern="1200"/>
            <a:t>3.	Support Vector Regression (Destek Vektör Regresyonu)</a:t>
          </a:r>
          <a:endParaRPr lang="en-US" sz="1600" kern="1200"/>
        </a:p>
      </dsp:txBody>
      <dsp:txXfrm>
        <a:off x="8638532" y="823174"/>
        <a:ext cx="2157624" cy="915356"/>
      </dsp:txXfrm>
    </dsp:sp>
    <dsp:sp modelId="{0E4A9E17-8A44-4E46-ADE7-CBCCC1C034C9}">
      <dsp:nvSpPr>
        <dsp:cNvPr id="0" name=""/>
        <dsp:cNvSpPr/>
      </dsp:nvSpPr>
      <dsp:spPr>
        <a:xfrm>
          <a:off x="236871" y="2450698"/>
          <a:ext cx="915356" cy="91535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C0E1B-2D2B-47E1-AD21-0E0B145D6B71}">
      <dsp:nvSpPr>
        <dsp:cNvPr id="0" name=""/>
        <dsp:cNvSpPr/>
      </dsp:nvSpPr>
      <dsp:spPr>
        <a:xfrm>
          <a:off x="429096" y="2642923"/>
          <a:ext cx="530906" cy="5309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A3CE5-4F31-4E76-BBF7-734F652B76E7}">
      <dsp:nvSpPr>
        <dsp:cNvPr id="0" name=""/>
        <dsp:cNvSpPr/>
      </dsp:nvSpPr>
      <dsp:spPr>
        <a:xfrm>
          <a:off x="1348375" y="2450698"/>
          <a:ext cx="2157624" cy="91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tr-TR" sz="1600" kern="1200"/>
            <a:t>4.	Decision Tree Regressor (Karar Ağacı Regresyonu)</a:t>
          </a:r>
          <a:endParaRPr lang="en-US" sz="1600" kern="1200"/>
        </a:p>
      </dsp:txBody>
      <dsp:txXfrm>
        <a:off x="1348375" y="2450698"/>
        <a:ext cx="2157624" cy="915356"/>
      </dsp:txXfrm>
    </dsp:sp>
    <dsp:sp modelId="{B1C30678-FC6D-424E-B9CE-7DB301D9B33A}">
      <dsp:nvSpPr>
        <dsp:cNvPr id="0" name=""/>
        <dsp:cNvSpPr/>
      </dsp:nvSpPr>
      <dsp:spPr>
        <a:xfrm>
          <a:off x="3881950" y="2450698"/>
          <a:ext cx="915356" cy="91535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A17F98-CE1E-4667-BAF7-2B69D3EAE3F4}">
      <dsp:nvSpPr>
        <dsp:cNvPr id="0" name=""/>
        <dsp:cNvSpPr/>
      </dsp:nvSpPr>
      <dsp:spPr>
        <a:xfrm>
          <a:off x="4074174" y="2642923"/>
          <a:ext cx="530906" cy="5309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EF69A-453E-4F5B-A22B-C1A8BDCE7D91}">
      <dsp:nvSpPr>
        <dsp:cNvPr id="0" name=""/>
        <dsp:cNvSpPr/>
      </dsp:nvSpPr>
      <dsp:spPr>
        <a:xfrm>
          <a:off x="4993453" y="2450698"/>
          <a:ext cx="2157624" cy="91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tr-TR" sz="1600" kern="1200"/>
            <a:t>5.	Random Forest Regressor (Rastgele Orman Regresyonu)</a:t>
          </a:r>
          <a:endParaRPr lang="en-US" sz="1600" kern="1200"/>
        </a:p>
      </dsp:txBody>
      <dsp:txXfrm>
        <a:off x="4993453" y="2450698"/>
        <a:ext cx="2157624" cy="915356"/>
      </dsp:txXfrm>
    </dsp:sp>
    <dsp:sp modelId="{3CEC1599-1AA1-44D2-9576-5E561BF8A81E}">
      <dsp:nvSpPr>
        <dsp:cNvPr id="0" name=""/>
        <dsp:cNvSpPr/>
      </dsp:nvSpPr>
      <dsp:spPr>
        <a:xfrm>
          <a:off x="7527028" y="2450698"/>
          <a:ext cx="915356" cy="91535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88D3FB-BDCB-45EC-B065-E4304D768CD4}">
      <dsp:nvSpPr>
        <dsp:cNvPr id="0" name=""/>
        <dsp:cNvSpPr/>
      </dsp:nvSpPr>
      <dsp:spPr>
        <a:xfrm>
          <a:off x="7719253" y="2642923"/>
          <a:ext cx="530906" cy="5309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BDE3DF-69F0-4F61-94B9-4E192A43ADAF}">
      <dsp:nvSpPr>
        <dsp:cNvPr id="0" name=""/>
        <dsp:cNvSpPr/>
      </dsp:nvSpPr>
      <dsp:spPr>
        <a:xfrm>
          <a:off x="8638532" y="2450698"/>
          <a:ext cx="2157624" cy="915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tr-TR" sz="1600" kern="1200"/>
            <a:t>6.	Gradient Boosting Regressor (Gradyan Artırma Regresyonu)</a:t>
          </a:r>
          <a:endParaRPr lang="en-US" sz="1600" kern="1200"/>
        </a:p>
      </dsp:txBody>
      <dsp:txXfrm>
        <a:off x="8638532" y="2450698"/>
        <a:ext cx="2157624" cy="9153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January 2, 2024</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89541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January 2, 2024</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91304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January 2, 2024</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442609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January 2,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4926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January 2, 2024</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0079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January 2, 2024</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29481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January 2, 2024</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611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January 2, 2024</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5013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January 2, 2024</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41381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January 2, 2024</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75005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January 2, 2024</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8939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January 2, 2024</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80761791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03" r:id="rId6"/>
    <p:sldLayoutId id="2147483699" r:id="rId7"/>
    <p:sldLayoutId id="2147483700" r:id="rId8"/>
    <p:sldLayoutId id="2147483701" r:id="rId9"/>
    <p:sldLayoutId id="2147483702" r:id="rId10"/>
    <p:sldLayoutId id="2147483704"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3">
            <a:extLst>
              <a:ext uri="{FF2B5EF4-FFF2-40B4-BE49-F238E27FC236}">
                <a16:creationId xmlns:a16="http://schemas.microsoft.com/office/drawing/2014/main" id="{ED9D89B5-CCAB-4617-B70E-501DBE3C8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8C5209C-DCE1-D35F-CEEE-3F2FF9C0954C}"/>
              </a:ext>
            </a:extLst>
          </p:cNvPr>
          <p:cNvSpPr>
            <a:spLocks noGrp="1"/>
          </p:cNvSpPr>
          <p:nvPr>
            <p:ph type="ctrTitle"/>
          </p:nvPr>
        </p:nvSpPr>
        <p:spPr>
          <a:xfrm>
            <a:off x="235670" y="4345757"/>
            <a:ext cx="5533533" cy="1704169"/>
          </a:xfrm>
        </p:spPr>
        <p:txBody>
          <a:bodyPr vert="horz" lIns="0" tIns="0" rIns="0" bIns="0" rtlCol="0" anchor="t">
            <a:normAutofit/>
          </a:bodyPr>
          <a:lstStyle/>
          <a:p>
            <a:pPr algn="l">
              <a:lnSpc>
                <a:spcPct val="90000"/>
              </a:lnSpc>
            </a:pPr>
            <a:r>
              <a:rPr lang="tr-TR" sz="2600" spc="700" dirty="0"/>
              <a:t>Beslenme </a:t>
            </a:r>
            <a:r>
              <a:rPr lang="en-US" sz="2600" spc="700" dirty="0" err="1"/>
              <a:t>Alışkanlıkları</a:t>
            </a:r>
            <a:r>
              <a:rPr lang="en-US" sz="2600" spc="700" dirty="0"/>
              <a:t> </a:t>
            </a:r>
            <a:r>
              <a:rPr lang="en-US" sz="2600" spc="700" dirty="0" err="1"/>
              <a:t>ve</a:t>
            </a:r>
            <a:r>
              <a:rPr lang="en-US" sz="2600" spc="700" dirty="0"/>
              <a:t> </a:t>
            </a:r>
            <a:r>
              <a:rPr lang="en-US" sz="2600" spc="700" dirty="0" err="1"/>
              <a:t>Sağlık</a:t>
            </a:r>
            <a:r>
              <a:rPr lang="en-US" sz="2600" spc="700" dirty="0"/>
              <a:t> İl</a:t>
            </a:r>
            <a:r>
              <a:rPr lang="tr-TR" sz="2600" spc="700" dirty="0"/>
              <a:t>i</a:t>
            </a:r>
            <a:r>
              <a:rPr lang="en-US" sz="2600" spc="700" dirty="0" err="1"/>
              <a:t>şk</a:t>
            </a:r>
            <a:r>
              <a:rPr lang="tr-TR" sz="2600" spc="700" dirty="0"/>
              <a:t>i</a:t>
            </a:r>
            <a:r>
              <a:rPr lang="en-US" sz="2600" spc="700" dirty="0"/>
              <a:t>s</a:t>
            </a:r>
            <a:r>
              <a:rPr lang="tr-TR" sz="2600" spc="700" dirty="0"/>
              <a:t>i</a:t>
            </a:r>
            <a:r>
              <a:rPr lang="en-US" sz="2600" spc="700" dirty="0"/>
              <a:t> </a:t>
            </a:r>
            <a:r>
              <a:rPr lang="en-US" sz="2600" spc="700" dirty="0" err="1"/>
              <a:t>Üzer</a:t>
            </a:r>
            <a:r>
              <a:rPr lang="tr-TR" sz="2600" spc="700" dirty="0"/>
              <a:t>i</a:t>
            </a:r>
            <a:r>
              <a:rPr lang="en-US" sz="2600" spc="700" dirty="0"/>
              <a:t>ne Ver</a:t>
            </a:r>
            <a:r>
              <a:rPr lang="tr-TR" sz="2600" spc="700" dirty="0"/>
              <a:t>i</a:t>
            </a:r>
            <a:r>
              <a:rPr lang="en-US" sz="2600" spc="700" dirty="0"/>
              <a:t> Anal</a:t>
            </a:r>
            <a:r>
              <a:rPr lang="tr-TR" sz="2600" spc="700" dirty="0"/>
              <a:t>i</a:t>
            </a:r>
            <a:r>
              <a:rPr lang="en-US" sz="2600" spc="700" dirty="0"/>
              <a:t>z</a:t>
            </a:r>
            <a:r>
              <a:rPr lang="tr-TR" sz="2600" spc="700" dirty="0"/>
              <a:t>i</a:t>
            </a:r>
            <a:endParaRPr lang="en-US" sz="2600" spc="700" dirty="0"/>
          </a:p>
        </p:txBody>
      </p:sp>
      <p:pic>
        <p:nvPicPr>
          <p:cNvPr id="4" name="Picture 3" descr="mor, resif, sanat içeren bir resim&#10;&#10;Açıklama otomatik olarak oluşturuldu">
            <a:extLst>
              <a:ext uri="{FF2B5EF4-FFF2-40B4-BE49-F238E27FC236}">
                <a16:creationId xmlns:a16="http://schemas.microsoft.com/office/drawing/2014/main" id="{09FC5B56-00A7-97BE-C053-4F98B2FC733B}"/>
              </a:ext>
            </a:extLst>
          </p:cNvPr>
          <p:cNvPicPr>
            <a:picLocks noChangeAspect="1"/>
          </p:cNvPicPr>
          <p:nvPr/>
        </p:nvPicPr>
        <p:blipFill rotWithShape="1">
          <a:blip r:embed="rId2"/>
          <a:srcRect t="15222" b="32027"/>
          <a:stretch/>
        </p:blipFill>
        <p:spPr>
          <a:xfrm>
            <a:off x="20" y="432"/>
            <a:ext cx="12191980" cy="4244759"/>
          </a:xfrm>
          <a:prstGeom prst="rect">
            <a:avLst/>
          </a:prstGeom>
        </p:spPr>
      </p:pic>
      <p:sp>
        <p:nvSpPr>
          <p:cNvPr id="3" name="Alt Başlık 2">
            <a:extLst>
              <a:ext uri="{FF2B5EF4-FFF2-40B4-BE49-F238E27FC236}">
                <a16:creationId xmlns:a16="http://schemas.microsoft.com/office/drawing/2014/main" id="{C50544C3-2017-003E-D86D-2B5B8BF70195}"/>
              </a:ext>
            </a:extLst>
          </p:cNvPr>
          <p:cNvSpPr>
            <a:spLocks noGrp="1"/>
          </p:cNvSpPr>
          <p:nvPr>
            <p:ph type="subTitle" idx="1"/>
          </p:nvPr>
        </p:nvSpPr>
        <p:spPr>
          <a:xfrm>
            <a:off x="6096000" y="4583953"/>
            <a:ext cx="5638800" cy="1465973"/>
          </a:xfrm>
        </p:spPr>
        <p:txBody>
          <a:bodyPr vert="horz" lIns="0" tIns="0" rIns="0" bIns="0" rtlCol="0">
            <a:normAutofit/>
          </a:bodyPr>
          <a:lstStyle/>
          <a:p>
            <a:pPr indent="-228600" algn="l">
              <a:lnSpc>
                <a:spcPct val="120000"/>
              </a:lnSpc>
              <a:buFont typeface="Arial" panose="020B0604020202020204" pitchFamily="34" charset="0"/>
              <a:buChar char="•"/>
            </a:pPr>
            <a:r>
              <a:rPr lang="en-US" sz="1400"/>
              <a:t>99735831140-Arda ÖZTÜNER</a:t>
            </a:r>
          </a:p>
          <a:p>
            <a:pPr indent="-228600" algn="l">
              <a:lnSpc>
                <a:spcPct val="120000"/>
              </a:lnSpc>
              <a:buFont typeface="Arial" panose="020B0604020202020204" pitchFamily="34" charset="0"/>
              <a:buChar char="•"/>
            </a:pPr>
            <a:r>
              <a:rPr lang="en-US" sz="1400"/>
              <a:t>15025958656-Eray TUNÇ</a:t>
            </a:r>
          </a:p>
          <a:p>
            <a:pPr indent="-228600" algn="l">
              <a:lnSpc>
                <a:spcPct val="120000"/>
              </a:lnSpc>
              <a:buFont typeface="Arial" panose="020B0604020202020204" pitchFamily="34" charset="0"/>
              <a:buChar char="•"/>
            </a:pPr>
            <a:r>
              <a:rPr lang="en-US" sz="1400"/>
              <a:t>30805259822-Mete Berk GÜNEY</a:t>
            </a:r>
          </a:p>
          <a:p>
            <a:pPr indent="-228600" algn="l">
              <a:lnSpc>
                <a:spcPct val="120000"/>
              </a:lnSpc>
              <a:buFont typeface="Arial" panose="020B0604020202020204" pitchFamily="34" charset="0"/>
              <a:buChar char="•"/>
            </a:pPr>
            <a:r>
              <a:rPr lang="en-US" sz="1400"/>
              <a:t>44869010282-Yunus TÜRKŞEN</a:t>
            </a:r>
          </a:p>
          <a:p>
            <a:pPr indent="-228600" algn="l">
              <a:lnSpc>
                <a:spcPct val="120000"/>
              </a:lnSpc>
              <a:buFont typeface="Arial" panose="020B0604020202020204" pitchFamily="34" charset="0"/>
              <a:buChar char="•"/>
            </a:pPr>
            <a:endParaRPr lang="en-US" sz="1400"/>
          </a:p>
        </p:txBody>
      </p:sp>
      <p:sp>
        <p:nvSpPr>
          <p:cNvPr id="46" name="Rectangle 45">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75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1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2301ADF-11EC-94E5-06F6-09015DB26148}"/>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EKSİK VERİLERİN DOLDURULMASI</a:t>
            </a:r>
          </a:p>
        </p:txBody>
      </p:sp>
      <p:pic>
        <p:nvPicPr>
          <p:cNvPr id="6" name="İçerik Yer Tutucusu 5">
            <a:extLst>
              <a:ext uri="{FF2B5EF4-FFF2-40B4-BE49-F238E27FC236}">
                <a16:creationId xmlns:a16="http://schemas.microsoft.com/office/drawing/2014/main" id="{1FB1C29B-5329-8029-415C-9FB21EF2E8BD}"/>
              </a:ext>
            </a:extLst>
          </p:cNvPr>
          <p:cNvPicPr>
            <a:picLocks noGrp="1" noChangeAspect="1"/>
          </p:cNvPicPr>
          <p:nvPr>
            <p:ph idx="1"/>
          </p:nvPr>
        </p:nvPicPr>
        <p:blipFill>
          <a:blip r:embed="rId2"/>
          <a:stretch>
            <a:fillRect/>
          </a:stretch>
        </p:blipFill>
        <p:spPr>
          <a:xfrm>
            <a:off x="463925" y="1111278"/>
            <a:ext cx="11270875" cy="3099490"/>
          </a:xfrm>
          <a:prstGeom prst="rect">
            <a:avLst/>
          </a:prstGeom>
        </p:spPr>
      </p:pic>
    </p:spTree>
    <p:extLst>
      <p:ext uri="{BB962C8B-B14F-4D97-AF65-F5344CB8AC3E}">
        <p14:creationId xmlns:p14="http://schemas.microsoft.com/office/powerpoint/2010/main" val="2376469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2318EC8-96B1-2538-5564-7D10F1784148}"/>
              </a:ext>
            </a:extLst>
          </p:cNvPr>
          <p:cNvSpPr>
            <a:spLocks noGrp="1"/>
          </p:cNvSpPr>
          <p:nvPr>
            <p:ph type="title"/>
          </p:nvPr>
        </p:nvSpPr>
        <p:spPr>
          <a:xfrm>
            <a:off x="1157084" y="374427"/>
            <a:ext cx="10374517" cy="971512"/>
          </a:xfrm>
        </p:spPr>
        <p:txBody>
          <a:bodyPr anchor="ctr">
            <a:normAutofit/>
          </a:bodyPr>
          <a:lstStyle/>
          <a:p>
            <a:pPr>
              <a:lnSpc>
                <a:spcPct val="90000"/>
              </a:lnSpc>
            </a:pPr>
            <a:r>
              <a:rPr lang="tr-TR" sz="3200">
                <a:solidFill>
                  <a:schemeClr val="bg1"/>
                </a:solidFill>
              </a:rPr>
              <a:t>KULLANILAN MAKİNE ÖĞRENMESİ ALGORİTMALARI</a:t>
            </a:r>
          </a:p>
        </p:txBody>
      </p:sp>
      <p:graphicFrame>
        <p:nvGraphicFramePr>
          <p:cNvPr id="5" name="İçerik Yer Tutucusu 2">
            <a:extLst>
              <a:ext uri="{FF2B5EF4-FFF2-40B4-BE49-F238E27FC236}">
                <a16:creationId xmlns:a16="http://schemas.microsoft.com/office/drawing/2014/main" id="{1A4A574D-E0B6-230D-CD35-1EFB7C8CE6FE}"/>
              </a:ext>
            </a:extLst>
          </p:cNvPr>
          <p:cNvGraphicFramePr>
            <a:graphicFrameLocks noGrp="1"/>
          </p:cNvGraphicFramePr>
          <p:nvPr>
            <p:ph idx="1"/>
            <p:extLst>
              <p:ext uri="{D42A27DB-BD31-4B8C-83A1-F6EECF244321}">
                <p14:modId xmlns:p14="http://schemas.microsoft.com/office/powerpoint/2010/main" val="618607540"/>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7078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08146F1-DC93-1ED2-7C6F-5335A178BC36}"/>
              </a:ext>
            </a:extLst>
          </p:cNvPr>
          <p:cNvSpPr>
            <a:spLocks noGrp="1"/>
          </p:cNvSpPr>
          <p:nvPr>
            <p:ph type="title"/>
          </p:nvPr>
        </p:nvSpPr>
        <p:spPr>
          <a:xfrm>
            <a:off x="8643193" y="457201"/>
            <a:ext cx="3091607" cy="1727643"/>
          </a:xfrm>
        </p:spPr>
        <p:txBody>
          <a:bodyPr anchor="b">
            <a:normAutofit/>
          </a:bodyPr>
          <a:lstStyle/>
          <a:p>
            <a:pPr>
              <a:lnSpc>
                <a:spcPct val="90000"/>
              </a:lnSpc>
            </a:pPr>
            <a:r>
              <a:rPr lang="tr-TR" sz="1500"/>
              <a:t>Gerçek besin değerlerinin farklı regresyon modelleri ile tahminlenmesi</a:t>
            </a:r>
          </a:p>
        </p:txBody>
      </p:sp>
      <p:pic>
        <p:nvPicPr>
          <p:cNvPr id="4" name="Resim 3" descr="metin, ekran görüntüsü, öykü gelişim çizgisi; kumpas; grafiğini çıkarma, diyagram içeren bir resim&#10;&#10;Açıklama otomatik olarak oluşturuldu">
            <a:extLst>
              <a:ext uri="{FF2B5EF4-FFF2-40B4-BE49-F238E27FC236}">
                <a16:creationId xmlns:a16="http://schemas.microsoft.com/office/drawing/2014/main" id="{CA625908-5728-9289-C44C-F9A0725533AA}"/>
              </a:ext>
            </a:extLst>
          </p:cNvPr>
          <p:cNvPicPr>
            <a:picLocks noChangeAspect="1"/>
          </p:cNvPicPr>
          <p:nvPr/>
        </p:nvPicPr>
        <p:blipFill rotWithShape="1">
          <a:blip r:embed="rId2">
            <a:extLst>
              <a:ext uri="{28A0092B-C50C-407E-A947-70E740481C1C}">
                <a14:useLocalDpi xmlns:a14="http://schemas.microsoft.com/office/drawing/2010/main" val="0"/>
              </a:ext>
            </a:extLst>
          </a:blip>
          <a:srcRect t="672" r="-1" b="-1"/>
          <a:stretch/>
        </p:blipFill>
        <p:spPr bwMode="auto">
          <a:xfrm>
            <a:off x="20" y="431"/>
            <a:ext cx="8115280" cy="6408311"/>
          </a:xfrm>
          <a:prstGeom prst="rect">
            <a:avLst/>
          </a:prstGeom>
          <a:noFill/>
        </p:spPr>
      </p:pic>
      <mc:AlternateContent xmlns:mc="http://schemas.openxmlformats.org/markup-compatibility/2006">
        <mc:Choice xmlns:a14="http://schemas.microsoft.com/office/drawing/2010/main" Requires="a14">
          <p:sp>
            <p:nvSpPr>
              <p:cNvPr id="3" name="İçerik Yer Tutucusu 2">
                <a:extLst>
                  <a:ext uri="{FF2B5EF4-FFF2-40B4-BE49-F238E27FC236}">
                    <a16:creationId xmlns:a16="http://schemas.microsoft.com/office/drawing/2014/main" id="{7F6879F5-0897-9F41-550D-FDF191FFB763}"/>
                  </a:ext>
                </a:extLst>
              </p:cNvPr>
              <p:cNvSpPr>
                <a:spLocks noGrp="1"/>
              </p:cNvSpPr>
              <p:nvPr>
                <p:ph idx="1"/>
              </p:nvPr>
            </p:nvSpPr>
            <p:spPr>
              <a:xfrm>
                <a:off x="8643193" y="2530549"/>
                <a:ext cx="2942813" cy="3428124"/>
              </a:xfrm>
            </p:spPr>
            <p:txBody>
              <a:bodyPr>
                <a:normAutofit/>
              </a:bodyPr>
              <a:lstStyle/>
              <a:p>
                <a:pPr marL="0" lvl="0" indent="0">
                  <a:buNone/>
                </a:pPr>
                <a:r>
                  <a:rPr lang="en-US" sz="1400" b="1" u="sng" kern="100" dirty="0">
                    <a:effectLst/>
                    <a:latin typeface="Times New Roman" panose="02020603050405020304" pitchFamily="18" charset="0"/>
                    <a:ea typeface="Calibri" panose="020F0502020204030204" pitchFamily="34" charset="0"/>
                    <a:cs typeface="Times New Roman" panose="02020603050405020304" pitchFamily="18" charset="0"/>
                  </a:rPr>
                  <a:t>1.Linear Regression (</a:t>
                </a:r>
                <a:r>
                  <a:rPr lang="en-US" sz="1400" b="1" u="sng" kern="100" dirty="0" err="1">
                    <a:effectLst/>
                    <a:latin typeface="Times New Roman" panose="02020603050405020304" pitchFamily="18" charset="0"/>
                    <a:ea typeface="Calibri" panose="020F0502020204030204" pitchFamily="34" charset="0"/>
                    <a:cs typeface="Times New Roman" panose="02020603050405020304" pitchFamily="18" charset="0"/>
                  </a:rPr>
                  <a:t>Doğrusal</a:t>
                </a:r>
                <a:r>
                  <a:rPr lang="en-US" sz="1400" b="1" u="sng"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u="sng" kern="100" dirty="0" err="1">
                    <a:effectLst/>
                    <a:latin typeface="Times New Roman" panose="02020603050405020304" pitchFamily="18" charset="0"/>
                    <a:ea typeface="Calibri" panose="020F0502020204030204" pitchFamily="34" charset="0"/>
                    <a:cs typeface="Times New Roman" panose="02020603050405020304" pitchFamily="18" charset="0"/>
                  </a:rPr>
                  <a:t>Regresyon</a:t>
                </a:r>
                <a:r>
                  <a:rPr lang="en-US" sz="1400" b="1" u="sng"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tr-TR" sz="1400" b="1"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Mean</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Squared</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Error</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(MSE): 6432.841880597647</a:t>
                </a: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Char char=""/>
                </a:pP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Root</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Mean</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Squared</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Error</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(RMSE): 80.20499909979208</a:t>
                </a: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spcAft>
                    <a:spcPts val="800"/>
                  </a:spcAft>
                  <a:buFont typeface="Symbol" panose="05050102010706020507" pitchFamily="18" charset="2"/>
                  <a:buChar char=""/>
                </a:pP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R-</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squared</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tr-TR"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tr-TR" sz="1400" i="1" kern="100">
                            <a:effectLst/>
                            <a:latin typeface="Cambria Math" panose="02040503050406030204" pitchFamily="18" charset="0"/>
                            <a:ea typeface="Calibri" panose="020F0502020204030204" pitchFamily="34" charset="0"/>
                            <a:cs typeface="Times New Roman" panose="02020603050405020304" pitchFamily="18" charset="0"/>
                          </a:rPr>
                          <m:t>𝑅</m:t>
                        </m:r>
                      </m:e>
                      <m:sup>
                        <m:r>
                          <a:rPr lang="tr-TR" sz="1400" i="1" kern="100">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0.8228289307082204</a:t>
                </a: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dirty="0"/>
              </a:p>
            </p:txBody>
          </p:sp>
        </mc:Choice>
        <mc:Fallback>
          <p:sp>
            <p:nvSpPr>
              <p:cNvPr id="3" name="İçerik Yer Tutucusu 2">
                <a:extLst>
                  <a:ext uri="{FF2B5EF4-FFF2-40B4-BE49-F238E27FC236}">
                    <a16:creationId xmlns:a16="http://schemas.microsoft.com/office/drawing/2014/main" id="{7F6879F5-0897-9F41-550D-FDF191FFB763}"/>
                  </a:ext>
                </a:extLst>
              </p:cNvPr>
              <p:cNvSpPr>
                <a:spLocks noGrp="1" noRot="1" noChangeAspect="1" noMove="1" noResize="1" noEditPoints="1" noAdjustHandles="1" noChangeArrowheads="1" noChangeShapeType="1" noTextEdit="1"/>
              </p:cNvSpPr>
              <p:nvPr>
                <p:ph idx="1"/>
              </p:nvPr>
            </p:nvSpPr>
            <p:spPr>
              <a:xfrm>
                <a:off x="8643193" y="2530549"/>
                <a:ext cx="2942813" cy="3428124"/>
              </a:xfrm>
              <a:blipFill>
                <a:blip r:embed="rId3"/>
                <a:stretch>
                  <a:fillRect l="-3727" t="-890" r="-2899"/>
                </a:stretch>
              </a:blipFill>
            </p:spPr>
            <p:txBody>
              <a:bodyPr/>
              <a:lstStyle/>
              <a:p>
                <a:r>
                  <a:rPr lang="tr-TR">
                    <a:noFill/>
                  </a:rPr>
                  <a:t> </a:t>
                </a:r>
              </a:p>
            </p:txBody>
          </p:sp>
        </mc:Fallback>
      </mc:AlternateContent>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189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EFE17C2-4B57-4127-9C8C-815E0785E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A1604A3-7932-75ED-CCBE-7978CE7FDF33}"/>
              </a:ext>
            </a:extLst>
          </p:cNvPr>
          <p:cNvSpPr>
            <a:spLocks noGrp="1"/>
          </p:cNvSpPr>
          <p:nvPr>
            <p:ph type="title"/>
          </p:nvPr>
        </p:nvSpPr>
        <p:spPr>
          <a:xfrm>
            <a:off x="1359754" y="457200"/>
            <a:ext cx="9427026" cy="1005143"/>
          </a:xfrm>
        </p:spPr>
        <p:txBody>
          <a:bodyPr anchor="b">
            <a:normAutofit/>
          </a:bodyPr>
          <a:lstStyle/>
          <a:p>
            <a:pPr>
              <a:lnSpc>
                <a:spcPct val="90000"/>
              </a:lnSpc>
            </a:pPr>
            <a:r>
              <a:rPr lang="fr-FR" dirty="0"/>
              <a:t>2.	</a:t>
            </a:r>
            <a:r>
              <a:rPr lang="fr-FR" dirty="0" err="1"/>
              <a:t>Statsmodels</a:t>
            </a:r>
            <a:r>
              <a:rPr lang="fr-FR" dirty="0"/>
              <a:t> </a:t>
            </a:r>
            <a:r>
              <a:rPr lang="tr-TR" dirty="0"/>
              <a:t>i</a:t>
            </a:r>
            <a:r>
              <a:rPr lang="fr-FR" dirty="0"/>
              <a:t>le </a:t>
            </a:r>
            <a:r>
              <a:rPr lang="fr-FR" dirty="0" err="1"/>
              <a:t>Çoklu</a:t>
            </a:r>
            <a:r>
              <a:rPr lang="fr-FR" dirty="0"/>
              <a:t> </a:t>
            </a:r>
            <a:r>
              <a:rPr lang="fr-FR" dirty="0" err="1"/>
              <a:t>Regresyon</a:t>
            </a:r>
            <a:endParaRPr lang="tr-TR" dirty="0"/>
          </a:p>
        </p:txBody>
      </p:sp>
      <p:pic>
        <p:nvPicPr>
          <p:cNvPr id="5" name="Resim 4" descr="metin, ekran görüntüsü, yazı tipi, sayı, numara içeren bir resim&#10;&#10;Açıklama otomatik olarak oluşturuldu">
            <a:extLst>
              <a:ext uri="{FF2B5EF4-FFF2-40B4-BE49-F238E27FC236}">
                <a16:creationId xmlns:a16="http://schemas.microsoft.com/office/drawing/2014/main" id="{68BFBA37-F5CB-9202-DA96-3B247F0660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71601" y="1800752"/>
            <a:ext cx="2953459" cy="3838480"/>
          </a:xfrm>
          <a:prstGeom prst="rect">
            <a:avLst/>
          </a:prstGeom>
          <a:noFill/>
        </p:spPr>
      </p:pic>
      <p:pic>
        <p:nvPicPr>
          <p:cNvPr id="4" name="Resim 3" descr="metin, ekran görüntüsü, yazı tipi, sayı, numara içeren bir resim&#10;&#10;Açıklama otomatik olarak oluşturuldu">
            <a:extLst>
              <a:ext uri="{FF2B5EF4-FFF2-40B4-BE49-F238E27FC236}">
                <a16:creationId xmlns:a16="http://schemas.microsoft.com/office/drawing/2014/main" id="{2708FA5A-1D89-B9C8-E274-53DF7E0F3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023" y="1800752"/>
            <a:ext cx="2953461" cy="3034806"/>
          </a:xfrm>
          <a:prstGeom prst="rect">
            <a:avLst/>
          </a:prstGeom>
        </p:spPr>
      </p:pic>
      <p:sp>
        <p:nvSpPr>
          <p:cNvPr id="3" name="İçerik Yer Tutucusu 2">
            <a:extLst>
              <a:ext uri="{FF2B5EF4-FFF2-40B4-BE49-F238E27FC236}">
                <a16:creationId xmlns:a16="http://schemas.microsoft.com/office/drawing/2014/main" id="{E4898311-BCFE-1EE3-DE7A-00DF66885001}"/>
              </a:ext>
            </a:extLst>
          </p:cNvPr>
          <p:cNvSpPr>
            <a:spLocks noGrp="1"/>
          </p:cNvSpPr>
          <p:nvPr>
            <p:ph idx="1"/>
          </p:nvPr>
        </p:nvSpPr>
        <p:spPr>
          <a:xfrm>
            <a:off x="8115299" y="1800752"/>
            <a:ext cx="2705101" cy="3897142"/>
          </a:xfrm>
        </p:spPr>
        <p:txBody>
          <a:bodyPr>
            <a:normAutofit/>
          </a:bodyPr>
          <a:lstStyle/>
          <a:p>
            <a:r>
              <a:rPr lang="tr-TR" sz="1800" kern="100" dirty="0">
                <a:effectLst/>
                <a:latin typeface="Times New Roman" panose="02020603050405020304" pitchFamily="18" charset="0"/>
                <a:ea typeface="Calibri" panose="020F0502020204030204" pitchFamily="34" charset="0"/>
                <a:cs typeface="Times New Roman" panose="02020603050405020304" pitchFamily="18" charset="0"/>
              </a:rPr>
              <a:t>Cleveland </a:t>
            </a:r>
            <a:r>
              <a:rPr lang="tr-TR" sz="1800" kern="100" dirty="0" err="1">
                <a:effectLst/>
                <a:latin typeface="Times New Roman" panose="02020603050405020304" pitchFamily="18" charset="0"/>
                <a:ea typeface="Calibri" panose="020F0502020204030204" pitchFamily="34" charset="0"/>
                <a:cs typeface="Times New Roman" panose="02020603050405020304" pitchFamily="18" charset="0"/>
              </a:rPr>
              <a:t>Clinic</a:t>
            </a:r>
            <a:r>
              <a:rPr lang="tr-TR" sz="1800" kern="100" dirty="0">
                <a:effectLst/>
                <a:latin typeface="Times New Roman" panose="02020603050405020304" pitchFamily="18" charset="0"/>
                <a:ea typeface="Calibri" panose="020F0502020204030204" pitchFamily="34" charset="0"/>
                <a:cs typeface="Times New Roman" panose="02020603050405020304" pitchFamily="18" charset="0"/>
              </a:rPr>
              <a:t> web sitesine göre, bir gram yağ yaklaşık 9 kilokalori, bir gram protein ve bir gram karbonhidrat ise 4'er kilokalori içerir. Bizim sonuçlarımız doğruluğu ise 0,99 olduğundan oldukça başarılı bir tahminleme olmuştur.</a:t>
            </a:r>
            <a:endParaRPr lang="tr-T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dirty="0"/>
          </a:p>
        </p:txBody>
      </p:sp>
      <p:sp>
        <p:nvSpPr>
          <p:cNvPr id="12" name="Rectangle 11">
            <a:extLst>
              <a:ext uri="{FF2B5EF4-FFF2-40B4-BE49-F238E27FC236}">
                <a16:creationId xmlns:a16="http://schemas.microsoft.com/office/drawing/2014/main" id="{90A065D0-77D7-45EA-9B34-CCC05C0BFF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E3F0D2-9558-4A46-B430-A8661F048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210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20">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2">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4">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6">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FEEF9017-7B0F-A4C3-83AE-8B7B1F726878}"/>
              </a:ext>
            </a:extLst>
          </p:cNvPr>
          <p:cNvSpPr>
            <a:spLocks noGrp="1"/>
          </p:cNvSpPr>
          <p:nvPr>
            <p:ph type="title"/>
          </p:nvPr>
        </p:nvSpPr>
        <p:spPr>
          <a:xfrm>
            <a:off x="963349" y="5510306"/>
            <a:ext cx="7260031" cy="1092200"/>
          </a:xfrm>
        </p:spPr>
        <p:txBody>
          <a:bodyPr vert="horz" lIns="0" tIns="0" rIns="0" bIns="0" rtlCol="0" anchor="ctr">
            <a:normAutofit/>
          </a:bodyPr>
          <a:lstStyle/>
          <a:p>
            <a:pPr>
              <a:lnSpc>
                <a:spcPct val="90000"/>
              </a:lnSpc>
            </a:pPr>
            <a:r>
              <a:rPr lang="en-US" sz="2500" spc="750">
                <a:solidFill>
                  <a:schemeClr val="bg1"/>
                </a:solidFill>
              </a:rPr>
              <a:t>3.	Support Vector Regression (Destek Vektör Regresyonu)</a:t>
            </a:r>
          </a:p>
        </p:txBody>
      </p:sp>
      <p:sp>
        <p:nvSpPr>
          <p:cNvPr id="35" name="Content Placeholder 13">
            <a:extLst>
              <a:ext uri="{FF2B5EF4-FFF2-40B4-BE49-F238E27FC236}">
                <a16:creationId xmlns:a16="http://schemas.microsoft.com/office/drawing/2014/main" id="{FF057B3C-C176-9A62-9B60-9DCF7B148EFD}"/>
              </a:ext>
            </a:extLst>
          </p:cNvPr>
          <p:cNvSpPr>
            <a:spLocks noGrp="1"/>
          </p:cNvSpPr>
          <p:nvPr>
            <p:ph idx="1"/>
          </p:nvPr>
        </p:nvSpPr>
        <p:spPr>
          <a:xfrm>
            <a:off x="8790582" y="5674659"/>
            <a:ext cx="2944218" cy="733654"/>
          </a:xfrm>
        </p:spPr>
        <p:txBody>
          <a:bodyPr vert="horz" lIns="0" tIns="0" rIns="0" bIns="0" rtlCol="0" anchor="ctr">
            <a:normAutofit/>
          </a:bodyPr>
          <a:lstStyle/>
          <a:p>
            <a:pPr marL="0" indent="0">
              <a:lnSpc>
                <a:spcPct val="140000"/>
              </a:lnSpc>
              <a:buNone/>
            </a:pPr>
            <a:r>
              <a:rPr lang="en-US" sz="800" b="1" cap="all" spc="600">
                <a:solidFill>
                  <a:schemeClr val="bg1"/>
                </a:solidFill>
              </a:rPr>
              <a:t>Daha çok doğrusal olmayan modellerde kullan SVR çok başarılı olamamıştır.</a:t>
            </a:r>
          </a:p>
        </p:txBody>
      </p:sp>
      <p:pic>
        <p:nvPicPr>
          <p:cNvPr id="6" name="İçerik Yer Tutucusu 5">
            <a:extLst>
              <a:ext uri="{FF2B5EF4-FFF2-40B4-BE49-F238E27FC236}">
                <a16:creationId xmlns:a16="http://schemas.microsoft.com/office/drawing/2014/main" id="{027D2073-4252-F4EF-81E0-4FCF983FD21B}"/>
              </a:ext>
            </a:extLst>
          </p:cNvPr>
          <p:cNvPicPr>
            <a:picLocks noChangeAspect="1"/>
          </p:cNvPicPr>
          <p:nvPr/>
        </p:nvPicPr>
        <p:blipFill>
          <a:blip r:embed="rId2"/>
          <a:stretch>
            <a:fillRect/>
          </a:stretch>
        </p:blipFill>
        <p:spPr>
          <a:xfrm>
            <a:off x="1468878" y="255494"/>
            <a:ext cx="9767994" cy="4526472"/>
          </a:xfrm>
          <a:prstGeom prst="rect">
            <a:avLst/>
          </a:prstGeom>
        </p:spPr>
      </p:pic>
    </p:spTree>
    <p:extLst>
      <p:ext uri="{BB962C8B-B14F-4D97-AF65-F5344CB8AC3E}">
        <p14:creationId xmlns:p14="http://schemas.microsoft.com/office/powerpoint/2010/main" val="3145862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D04C2127-B698-A3EC-7FA7-0886C60D23BA}"/>
              </a:ext>
            </a:extLst>
          </p:cNvPr>
          <p:cNvSpPr>
            <a:spLocks noGrp="1"/>
          </p:cNvSpPr>
          <p:nvPr>
            <p:ph type="title"/>
          </p:nvPr>
        </p:nvSpPr>
        <p:spPr>
          <a:xfrm>
            <a:off x="474243" y="681317"/>
            <a:ext cx="3236613" cy="3406187"/>
          </a:xfrm>
        </p:spPr>
        <p:txBody>
          <a:bodyPr vert="horz" lIns="0" tIns="0" rIns="0" bIns="0" rtlCol="0" anchor="b">
            <a:normAutofit/>
          </a:bodyPr>
          <a:lstStyle/>
          <a:p>
            <a:pPr algn="r">
              <a:lnSpc>
                <a:spcPct val="90000"/>
              </a:lnSpc>
            </a:pPr>
            <a:r>
              <a:rPr lang="en-US" sz="2200" spc="750">
                <a:solidFill>
                  <a:schemeClr val="bg1"/>
                </a:solidFill>
              </a:rPr>
              <a:t>4.	Decision Tree Regressor (Karar Ağacı Regresyonu)</a:t>
            </a:r>
          </a:p>
        </p:txBody>
      </p:sp>
      <p:pic>
        <p:nvPicPr>
          <p:cNvPr id="6" name="İçerik Yer Tutucusu 5">
            <a:extLst>
              <a:ext uri="{FF2B5EF4-FFF2-40B4-BE49-F238E27FC236}">
                <a16:creationId xmlns:a16="http://schemas.microsoft.com/office/drawing/2014/main" id="{22DA1C11-1D78-641D-C561-C986D0984AC2}"/>
              </a:ext>
            </a:extLst>
          </p:cNvPr>
          <p:cNvPicPr>
            <a:picLocks noGrp="1" noChangeAspect="1"/>
          </p:cNvPicPr>
          <p:nvPr>
            <p:ph idx="1"/>
          </p:nvPr>
        </p:nvPicPr>
        <p:blipFill>
          <a:blip r:embed="rId2"/>
          <a:stretch>
            <a:fillRect/>
          </a:stretch>
        </p:blipFill>
        <p:spPr>
          <a:xfrm>
            <a:off x="4503619" y="1136050"/>
            <a:ext cx="7214138" cy="4593414"/>
          </a:xfrm>
          <a:prstGeom prst="rect">
            <a:avLst/>
          </a:prstGeom>
        </p:spPr>
      </p:pic>
    </p:spTree>
    <p:extLst>
      <p:ext uri="{BB962C8B-B14F-4D97-AF65-F5344CB8AC3E}">
        <p14:creationId xmlns:p14="http://schemas.microsoft.com/office/powerpoint/2010/main" val="164615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Yer Tutucusu 3">
            <a:extLst>
              <a:ext uri="{FF2B5EF4-FFF2-40B4-BE49-F238E27FC236}">
                <a16:creationId xmlns:a16="http://schemas.microsoft.com/office/drawing/2014/main" id="{03D41900-6344-C7F8-4DAA-11D155DF9B43}"/>
              </a:ext>
            </a:extLst>
          </p:cNvPr>
          <p:cNvSpPr>
            <a:spLocks noGrp="1"/>
          </p:cNvSpPr>
          <p:nvPr>
            <p:ph type="body" idx="1"/>
          </p:nvPr>
        </p:nvSpPr>
        <p:spPr/>
        <p:txBody>
          <a:bodyPr>
            <a:normAutofit lnSpcReduction="10000"/>
          </a:bodyPr>
          <a:lstStyle/>
          <a:p>
            <a:r>
              <a:rPr lang="nb-NO" dirty="0"/>
              <a:t>5.	Random Forest Regressor (Rastgele Orman Regresyonu)</a:t>
            </a:r>
            <a:endParaRPr lang="tr-TR" dirty="0"/>
          </a:p>
        </p:txBody>
      </p:sp>
      <mc:AlternateContent xmlns:mc="http://schemas.openxmlformats.org/markup-compatibility/2006">
        <mc:Choice xmlns:a14="http://schemas.microsoft.com/office/drawing/2010/main" Requires="a14">
          <p:sp>
            <p:nvSpPr>
              <p:cNvPr id="5" name="İçerik Yer Tutucusu 4">
                <a:extLst>
                  <a:ext uri="{FF2B5EF4-FFF2-40B4-BE49-F238E27FC236}">
                    <a16:creationId xmlns:a16="http://schemas.microsoft.com/office/drawing/2014/main" id="{D1478D37-8432-5CE5-AA24-32484AFD0295}"/>
                  </a:ext>
                </a:extLst>
              </p:cNvPr>
              <p:cNvSpPr>
                <a:spLocks noGrp="1"/>
              </p:cNvSpPr>
              <p:nvPr>
                <p:ph sz="half" idx="2"/>
              </p:nvPr>
            </p:nvSpPr>
            <p:spPr/>
            <p:txBody>
              <a:bodyPr>
                <a:noAutofit/>
              </a:bodyPr>
              <a:lstStyle/>
              <a:p>
                <a:pPr marL="742950" lvl="1" indent="-285750" algn="just">
                  <a:lnSpc>
                    <a:spcPct val="107000"/>
                  </a:lnSpc>
                  <a:buFont typeface="Symbol" panose="05050102010706020507" pitchFamily="18" charset="2"/>
                  <a:buChar char=""/>
                </a:pPr>
                <a:endParaRPr lang="tr-TR"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Symbol" panose="05050102010706020507" pitchFamily="18" charset="2"/>
                  <a:buChar char=""/>
                </a:pPr>
                <a:endParaRPr lang="tr-TR" sz="1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Symbol" panose="05050102010706020507" pitchFamily="18" charset="2"/>
                  <a:buChar char=""/>
                </a:pP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Random</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Forest</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Mean</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Squared</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Error</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3476.905331685452</a:t>
                </a: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Symbol" panose="05050102010706020507" pitchFamily="18" charset="2"/>
                  <a:buChar char=""/>
                </a:pP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R-</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squared</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tr-TR"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tr-TR" sz="1400" i="1" kern="100">
                            <a:effectLst/>
                            <a:latin typeface="Cambria Math" panose="02040503050406030204" pitchFamily="18" charset="0"/>
                            <a:ea typeface="Calibri" panose="020F0502020204030204" pitchFamily="34" charset="0"/>
                            <a:cs typeface="Times New Roman" panose="02020603050405020304" pitchFamily="18" charset="0"/>
                          </a:rPr>
                          <m:t>𝑅</m:t>
                        </m:r>
                      </m:e>
                      <m:sup>
                        <m:r>
                          <a:rPr lang="tr-TR" sz="1400" i="1" kern="100">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0.9042402958327074</a:t>
                </a:r>
              </a:p>
              <a:p>
                <a:pPr marL="0" indent="0" algn="just">
                  <a:lnSpc>
                    <a:spcPct val="107000"/>
                  </a:lnSpc>
                  <a:spcAft>
                    <a:spcPts val="800"/>
                  </a:spcAft>
                  <a:buNone/>
                </a:pP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Her ağaç veri kümesinin farklı alt kümeleri ile eğitildiğinden karar ağacı regresyonuna göre daha iyi sonuç vermiştir.</a:t>
                </a: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dirty="0"/>
              </a:p>
            </p:txBody>
          </p:sp>
        </mc:Choice>
        <mc:Fallback>
          <p:sp>
            <p:nvSpPr>
              <p:cNvPr id="5" name="İçerik Yer Tutucusu 4">
                <a:extLst>
                  <a:ext uri="{FF2B5EF4-FFF2-40B4-BE49-F238E27FC236}">
                    <a16:creationId xmlns:a16="http://schemas.microsoft.com/office/drawing/2014/main" id="{D1478D37-8432-5CE5-AA24-32484AFD0295}"/>
                  </a:ext>
                </a:extLst>
              </p:cNvPr>
              <p:cNvSpPr>
                <a:spLocks noGrp="1" noRot="1" noChangeAspect="1" noMove="1" noResize="1" noEditPoints="1" noAdjustHandles="1" noChangeArrowheads="1" noChangeShapeType="1" noTextEdit="1"/>
              </p:cNvSpPr>
              <p:nvPr>
                <p:ph sz="half" idx="2"/>
              </p:nvPr>
            </p:nvSpPr>
            <p:spPr>
              <a:blipFill>
                <a:blip r:embed="rId2"/>
                <a:stretch>
                  <a:fillRect l="-2267" r="-2267"/>
                </a:stretch>
              </a:blipFill>
            </p:spPr>
            <p:txBody>
              <a:bodyPr/>
              <a:lstStyle/>
              <a:p>
                <a:r>
                  <a:rPr lang="tr-TR">
                    <a:noFill/>
                  </a:rPr>
                  <a:t> </a:t>
                </a:r>
              </a:p>
            </p:txBody>
          </p:sp>
        </mc:Fallback>
      </mc:AlternateContent>
      <p:sp>
        <p:nvSpPr>
          <p:cNvPr id="6" name="Metin Yer Tutucusu 5">
            <a:extLst>
              <a:ext uri="{FF2B5EF4-FFF2-40B4-BE49-F238E27FC236}">
                <a16:creationId xmlns:a16="http://schemas.microsoft.com/office/drawing/2014/main" id="{4C57C8C2-DEBA-32A2-BBE1-F90E1FF8255B}"/>
              </a:ext>
            </a:extLst>
          </p:cNvPr>
          <p:cNvSpPr>
            <a:spLocks noGrp="1"/>
          </p:cNvSpPr>
          <p:nvPr>
            <p:ph type="body" sz="quarter" idx="3"/>
          </p:nvPr>
        </p:nvSpPr>
        <p:spPr/>
        <p:txBody>
          <a:bodyPr>
            <a:normAutofit fontScale="92500"/>
          </a:bodyPr>
          <a:lstStyle/>
          <a:p>
            <a:r>
              <a:rPr lang="tr-TR" dirty="0"/>
              <a:t>6.	</a:t>
            </a:r>
            <a:r>
              <a:rPr lang="tr-TR" dirty="0" err="1"/>
              <a:t>Gradient</a:t>
            </a:r>
            <a:r>
              <a:rPr lang="tr-TR" dirty="0"/>
              <a:t> </a:t>
            </a:r>
            <a:r>
              <a:rPr lang="tr-TR" dirty="0" err="1"/>
              <a:t>Boosting</a:t>
            </a:r>
            <a:r>
              <a:rPr lang="tr-TR" dirty="0"/>
              <a:t> </a:t>
            </a:r>
            <a:r>
              <a:rPr lang="tr-TR" dirty="0" err="1"/>
              <a:t>Regressor</a:t>
            </a:r>
            <a:r>
              <a:rPr lang="tr-TR" dirty="0"/>
              <a:t> (Gradyan Artırma Regresyonu)</a:t>
            </a:r>
          </a:p>
        </p:txBody>
      </p:sp>
      <mc:AlternateContent xmlns:mc="http://schemas.openxmlformats.org/markup-compatibility/2006">
        <mc:Choice xmlns:a14="http://schemas.microsoft.com/office/drawing/2010/main" Requires="a14">
          <p:sp>
            <p:nvSpPr>
              <p:cNvPr id="7" name="İçerik Yer Tutucusu 6">
                <a:extLst>
                  <a:ext uri="{FF2B5EF4-FFF2-40B4-BE49-F238E27FC236}">
                    <a16:creationId xmlns:a16="http://schemas.microsoft.com/office/drawing/2014/main" id="{BBA8E98A-F188-CBF0-F830-1929C20167BE}"/>
                  </a:ext>
                </a:extLst>
              </p:cNvPr>
              <p:cNvSpPr>
                <a:spLocks noGrp="1"/>
              </p:cNvSpPr>
              <p:nvPr>
                <p:ph sz="quarter" idx="4"/>
              </p:nvPr>
            </p:nvSpPr>
            <p:spPr/>
            <p:txBody>
              <a:bodyPr>
                <a:noAutofit/>
              </a:bodyPr>
              <a:lstStyle/>
              <a:p>
                <a:pPr marL="742950" lvl="1" indent="-285750" algn="just">
                  <a:lnSpc>
                    <a:spcPct val="107000"/>
                  </a:lnSpc>
                  <a:buFont typeface="Symbol" panose="05050102010706020507" pitchFamily="18" charset="2"/>
                  <a:buChar char=""/>
                </a:pPr>
                <a:endParaRPr lang="tr-TR"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Symbol" panose="05050102010706020507" pitchFamily="18" charset="2"/>
                  <a:buChar char=""/>
                </a:pPr>
                <a:endParaRPr lang="tr-TR" sz="14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Symbol" panose="05050102010706020507" pitchFamily="18" charset="2"/>
                  <a:buChar char=""/>
                </a:pP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Mean</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Squared</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Error</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 3676.8316839168897</a:t>
                </a: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Symbol" panose="05050102010706020507" pitchFamily="18" charset="2"/>
                  <a:buChar char=""/>
                </a:pP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R-</a:t>
                </a:r>
                <a:r>
                  <a:rPr lang="tr-TR" sz="1400" kern="100" dirty="0" err="1">
                    <a:effectLst/>
                    <a:latin typeface="Times New Roman" panose="02020603050405020304" pitchFamily="18" charset="0"/>
                    <a:ea typeface="Calibri" panose="020F0502020204030204" pitchFamily="34" charset="0"/>
                    <a:cs typeface="Times New Roman" panose="02020603050405020304" pitchFamily="18" charset="0"/>
                  </a:rPr>
                  <a:t>squared</a:t>
                </a: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tr-TR"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tr-TR" sz="1400" i="1" kern="100">
                            <a:effectLst/>
                            <a:latin typeface="Cambria Math" panose="02040503050406030204" pitchFamily="18" charset="0"/>
                            <a:ea typeface="Calibri" panose="020F0502020204030204" pitchFamily="34" charset="0"/>
                            <a:cs typeface="Times New Roman" panose="02020603050405020304" pitchFamily="18" charset="0"/>
                          </a:rPr>
                          <m:t>𝑅</m:t>
                        </m:r>
                      </m:e>
                      <m:sup>
                        <m:r>
                          <a:rPr lang="tr-TR" sz="1400" i="1" kern="100">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 0.8987339945335437</a:t>
                </a: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tr-TR" sz="1400" kern="100" dirty="0">
                    <a:effectLst/>
                    <a:latin typeface="Times New Roman" panose="02020603050405020304" pitchFamily="18" charset="0"/>
                    <a:ea typeface="Calibri" panose="020F0502020204030204" pitchFamily="34" charset="0"/>
                    <a:cs typeface="Times New Roman" panose="02020603050405020304" pitchFamily="18" charset="0"/>
                  </a:rPr>
                  <a:t>İyi bir </a:t>
                </a:r>
                <a14:m>
                  <m:oMath xmlns:m="http://schemas.openxmlformats.org/officeDocument/2006/math">
                    <m:sSup>
                      <m:sSupPr>
                        <m:ctrlPr>
                          <a:rPr lang="tr-TR"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tr-TR" sz="1400" i="1" kern="100">
                            <a:effectLst/>
                            <a:latin typeface="Cambria Math" panose="02040503050406030204" pitchFamily="18" charset="0"/>
                            <a:ea typeface="Calibri" panose="020F0502020204030204" pitchFamily="34" charset="0"/>
                            <a:cs typeface="Times New Roman" panose="02020603050405020304" pitchFamily="18" charset="0"/>
                          </a:rPr>
                          <m:t>𝑅</m:t>
                        </m:r>
                      </m:e>
                      <m:sup>
                        <m:r>
                          <a:rPr lang="tr-TR" sz="1400" i="1" kern="100">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tr-TR" sz="1400" kern="100" dirty="0">
                    <a:effectLst/>
                    <a:latin typeface="Times New Roman" panose="02020603050405020304" pitchFamily="18" charset="0"/>
                    <a:ea typeface="Times New Roman" panose="02020603050405020304" pitchFamily="18" charset="0"/>
                    <a:cs typeface="Times New Roman" panose="02020603050405020304" pitchFamily="18" charset="0"/>
                  </a:rPr>
                  <a:t>skoru elde edilmesine rağmen MSE oranı oldukça yüksektir.</a:t>
                </a:r>
                <a:endParaRPr lang="tr-TR" sz="1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400" dirty="0"/>
              </a:p>
            </p:txBody>
          </p:sp>
        </mc:Choice>
        <mc:Fallback>
          <p:sp>
            <p:nvSpPr>
              <p:cNvPr id="7" name="İçerik Yer Tutucusu 6">
                <a:extLst>
                  <a:ext uri="{FF2B5EF4-FFF2-40B4-BE49-F238E27FC236}">
                    <a16:creationId xmlns:a16="http://schemas.microsoft.com/office/drawing/2014/main" id="{BBA8E98A-F188-CBF0-F830-1929C20167BE}"/>
                  </a:ext>
                </a:extLst>
              </p:cNvPr>
              <p:cNvSpPr>
                <a:spLocks noGrp="1" noRot="1" noChangeAspect="1" noMove="1" noResize="1" noEditPoints="1" noAdjustHandles="1" noChangeArrowheads="1" noChangeShapeType="1" noTextEdit="1"/>
              </p:cNvSpPr>
              <p:nvPr>
                <p:ph sz="quarter" idx="4"/>
              </p:nvPr>
            </p:nvSpPr>
            <p:spPr>
              <a:blipFill>
                <a:blip r:embed="rId3"/>
                <a:stretch>
                  <a:fillRect l="-2267" r="-2267"/>
                </a:stretch>
              </a:blipFill>
            </p:spPr>
            <p:txBody>
              <a:bodyPr/>
              <a:lstStyle/>
              <a:p>
                <a:r>
                  <a:rPr lang="tr-TR">
                    <a:noFill/>
                  </a:rPr>
                  <a:t> </a:t>
                </a:r>
              </a:p>
            </p:txBody>
          </p:sp>
        </mc:Fallback>
      </mc:AlternateContent>
      <p:sp>
        <p:nvSpPr>
          <p:cNvPr id="2" name="Başlık 1">
            <a:extLst>
              <a:ext uri="{FF2B5EF4-FFF2-40B4-BE49-F238E27FC236}">
                <a16:creationId xmlns:a16="http://schemas.microsoft.com/office/drawing/2014/main" id="{E7388CA4-F690-AAF4-0B82-69E6A2E361D1}"/>
              </a:ext>
            </a:extLst>
          </p:cNvPr>
          <p:cNvSpPr>
            <a:spLocks noGrp="1"/>
          </p:cNvSpPr>
          <p:nvPr>
            <p:ph type="title"/>
          </p:nvPr>
        </p:nvSpPr>
        <p:spPr>
          <a:xfrm>
            <a:off x="1371600" y="113122"/>
            <a:ext cx="10241280" cy="235670"/>
          </a:xfrm>
        </p:spPr>
        <p:txBody>
          <a:bodyPr>
            <a:normAutofit fontScale="90000"/>
          </a:bodyPr>
          <a:lstStyle/>
          <a:p>
            <a:endParaRPr lang="tr-TR" dirty="0"/>
          </a:p>
        </p:txBody>
      </p:sp>
    </p:spTree>
    <p:extLst>
      <p:ext uri="{BB962C8B-B14F-4D97-AF65-F5344CB8AC3E}">
        <p14:creationId xmlns:p14="http://schemas.microsoft.com/office/powerpoint/2010/main" val="3161493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3B9C73C-F400-0066-7632-90614A42DA03}"/>
              </a:ext>
            </a:extLst>
          </p:cNvPr>
          <p:cNvSpPr>
            <a:spLocks noGrp="1"/>
          </p:cNvSpPr>
          <p:nvPr>
            <p:ph type="title"/>
          </p:nvPr>
        </p:nvSpPr>
        <p:spPr>
          <a:xfrm>
            <a:off x="1380236" y="286601"/>
            <a:ext cx="5929422" cy="627799"/>
          </a:xfrm>
        </p:spPr>
        <p:txBody>
          <a:bodyPr>
            <a:normAutofit/>
          </a:bodyPr>
          <a:lstStyle/>
          <a:p>
            <a:r>
              <a:rPr lang="tr-TR" sz="4000" dirty="0"/>
              <a:t>SONUÇ</a:t>
            </a:r>
          </a:p>
        </p:txBody>
      </p:sp>
      <mc:AlternateContent xmlns:mc="http://schemas.openxmlformats.org/markup-compatibility/2006">
        <mc:Choice xmlns:a14="http://schemas.microsoft.com/office/drawing/2010/main" Requires="a14">
          <p:sp>
            <p:nvSpPr>
              <p:cNvPr id="3" name="İçerik Yer Tutucusu 2">
                <a:extLst>
                  <a:ext uri="{FF2B5EF4-FFF2-40B4-BE49-F238E27FC236}">
                    <a16:creationId xmlns:a16="http://schemas.microsoft.com/office/drawing/2014/main" id="{13B8AD53-B219-0A70-837B-FCF2CAF62CE1}"/>
                  </a:ext>
                </a:extLst>
              </p:cNvPr>
              <p:cNvSpPr>
                <a:spLocks noGrp="1"/>
              </p:cNvSpPr>
              <p:nvPr>
                <p:ph idx="1"/>
              </p:nvPr>
            </p:nvSpPr>
            <p:spPr>
              <a:xfrm>
                <a:off x="1380237" y="1121791"/>
                <a:ext cx="5929422" cy="4821810"/>
              </a:xfrm>
            </p:spPr>
            <p:txBody>
              <a:bodyPr>
                <a:noAutofit/>
              </a:bodyPr>
              <a:lstStyle/>
              <a:p>
                <a:pPr marL="0" indent="0">
                  <a:lnSpc>
                    <a:spcPct val="110000"/>
                  </a:lnSpc>
                  <a:buNone/>
                </a:pPr>
                <a:r>
                  <a:rPr lang="tr-TR" sz="1400" dirty="0"/>
                  <a:t>Birden fazla algoritma denenmesi ile en iyi sonucu Çoklu Lineer Regresyon vermiştir. </a:t>
                </a:r>
                <a14:m>
                  <m:oMath xmlns:m="http://schemas.openxmlformats.org/officeDocument/2006/math">
                    <m:sSup>
                      <m:sSupPr>
                        <m:ctrlPr>
                          <a:rPr lang="tr-TR" sz="1400" i="1">
                            <a:latin typeface="Cambria Math" panose="02040503050406030204" pitchFamily="18" charset="0"/>
                          </a:rPr>
                        </m:ctrlPr>
                      </m:sSupPr>
                      <m:e>
                        <m:r>
                          <a:rPr lang="tr-TR" sz="1400" i="1">
                            <a:latin typeface="Cambria Math" panose="02040503050406030204" pitchFamily="18" charset="0"/>
                          </a:rPr>
                          <m:t>𝑅</m:t>
                        </m:r>
                      </m:e>
                      <m:sup>
                        <m:r>
                          <a:rPr lang="tr-TR" sz="1400" i="1">
                            <a:latin typeface="Cambria Math" panose="02040503050406030204" pitchFamily="18" charset="0"/>
                          </a:rPr>
                          <m:t>2</m:t>
                        </m:r>
                      </m:sup>
                    </m:sSup>
                  </m:oMath>
                </a14:m>
                <a:r>
                  <a:rPr lang="tr-TR" sz="1400" dirty="0"/>
                  <a:t> Skorları iyi olmasına rağmen MSE skorlarının oldukça yüksek çıkmasının sebepleri,</a:t>
                </a:r>
              </a:p>
              <a:p>
                <a:pPr lvl="0">
                  <a:lnSpc>
                    <a:spcPct val="110000"/>
                  </a:lnSpc>
                </a:pPr>
                <a:r>
                  <a:rPr lang="tr-TR" sz="1400" dirty="0" err="1"/>
                  <a:t>Outlier</a:t>
                </a:r>
                <a:r>
                  <a:rPr lang="tr-TR" sz="1400" dirty="0"/>
                  <a:t> (Aykırı Değer) Etkisi:</a:t>
                </a:r>
              </a:p>
              <a:p>
                <a:pPr lvl="1">
                  <a:lnSpc>
                    <a:spcPct val="110000"/>
                  </a:lnSpc>
                </a:pPr>
                <a:r>
                  <a:rPr lang="tr-TR" sz="1400" dirty="0"/>
                  <a:t>R² skoru, </a:t>
                </a:r>
                <a:r>
                  <a:rPr lang="tr-TR" sz="1400" dirty="0" err="1"/>
                  <a:t>outlier'ların</a:t>
                </a:r>
                <a:r>
                  <a:rPr lang="tr-TR" sz="1400" dirty="0"/>
                  <a:t> etkisine karşı oldukça dirençlidir. Ancak MSE, </a:t>
                </a:r>
                <a:r>
                  <a:rPr lang="tr-TR" sz="1400" dirty="0" err="1"/>
                  <a:t>outlier'ların</a:t>
                </a:r>
                <a:r>
                  <a:rPr lang="tr-TR" sz="1400" dirty="0"/>
                  <a:t> etkisini karesel olarak büyüttüğü için </a:t>
                </a:r>
                <a:r>
                  <a:rPr lang="tr-TR" sz="1400" dirty="0" err="1"/>
                  <a:t>outlier'lar</a:t>
                </a:r>
                <a:r>
                  <a:rPr lang="tr-TR" sz="1400" dirty="0"/>
                  <a:t> </a:t>
                </a:r>
                <a:r>
                  <a:rPr lang="tr-TR" sz="1400" dirty="0" err="1"/>
                  <a:t>MSE'yi</a:t>
                </a:r>
                <a:r>
                  <a:rPr lang="tr-TR" sz="1400" dirty="0"/>
                  <a:t> yüksek çıkarabilir.</a:t>
                </a:r>
              </a:p>
              <a:p>
                <a:pPr lvl="0">
                  <a:lnSpc>
                    <a:spcPct val="110000"/>
                  </a:lnSpc>
                </a:pPr>
                <a:r>
                  <a:rPr lang="tr-TR" sz="1400" dirty="0"/>
                  <a:t>Ölçek Farklılıkları:</a:t>
                </a:r>
              </a:p>
              <a:p>
                <a:pPr lvl="1">
                  <a:lnSpc>
                    <a:spcPct val="110000"/>
                  </a:lnSpc>
                </a:pPr>
                <a:r>
                  <a:rPr lang="tr-TR" sz="1400" dirty="0"/>
                  <a:t>R² skoru, bağımsız değişkenlerin ve bağımlı değişkenin ölçeğine karşı oldukça dirençlidir. Ancak MSE, hata karelerini topladığı için ölçek farklılıklarına daha duyarlıdır. </a:t>
                </a:r>
              </a:p>
              <a:p>
                <a:pPr marL="457200" lvl="1" indent="0">
                  <a:lnSpc>
                    <a:spcPct val="110000"/>
                  </a:lnSpc>
                  <a:buNone/>
                </a:pPr>
                <a:endParaRPr lang="tr-TR" sz="1400" dirty="0"/>
              </a:p>
              <a:p>
                <a:pPr lvl="1">
                  <a:lnSpc>
                    <a:spcPct val="110000"/>
                  </a:lnSpc>
                  <a:buFont typeface="Wingdings" panose="05000000000000000000" pitchFamily="2" charset="2"/>
                  <a:buChar char="Ø"/>
                </a:pPr>
                <a:r>
                  <a:rPr lang="tr-TR" sz="1400" dirty="0"/>
                  <a:t>En yüksek C vitamini değerine sahip meyve Papaya meyvesi çıkmıştır. Ardından Elma Sosu ve </a:t>
                </a:r>
                <a:r>
                  <a:rPr lang="tr-TR" sz="1400" dirty="0" err="1"/>
                  <a:t>Guava</a:t>
                </a:r>
                <a:r>
                  <a:rPr lang="tr-TR" sz="1400" dirty="0"/>
                  <a:t> gelmektedir. Diğer C vitamini kaynaklarımız ise bebek mamaları, meyve aromalı içecekler, sebze ve sebze içeren içecekler olmuştur.</a:t>
                </a:r>
              </a:p>
            </p:txBody>
          </p:sp>
        </mc:Choice>
        <mc:Fallback>
          <p:sp>
            <p:nvSpPr>
              <p:cNvPr id="3" name="İçerik Yer Tutucusu 2">
                <a:extLst>
                  <a:ext uri="{FF2B5EF4-FFF2-40B4-BE49-F238E27FC236}">
                    <a16:creationId xmlns:a16="http://schemas.microsoft.com/office/drawing/2014/main" id="{13B8AD53-B219-0A70-837B-FCF2CAF62CE1}"/>
                  </a:ext>
                </a:extLst>
              </p:cNvPr>
              <p:cNvSpPr>
                <a:spLocks noGrp="1" noRot="1" noChangeAspect="1" noMove="1" noResize="1" noEditPoints="1" noAdjustHandles="1" noChangeArrowheads="1" noChangeShapeType="1" noTextEdit="1"/>
              </p:cNvSpPr>
              <p:nvPr>
                <p:ph idx="1"/>
              </p:nvPr>
            </p:nvSpPr>
            <p:spPr>
              <a:xfrm>
                <a:off x="1380237" y="1121791"/>
                <a:ext cx="5929422" cy="4821810"/>
              </a:xfrm>
              <a:blipFill>
                <a:blip r:embed="rId2"/>
                <a:stretch>
                  <a:fillRect l="-1850" t="-1011" r="-2364"/>
                </a:stretch>
              </a:blipFill>
            </p:spPr>
            <p:txBody>
              <a:bodyPr/>
              <a:lstStyle/>
              <a:p>
                <a:r>
                  <a:rPr lang="tr-TR">
                    <a:noFill/>
                  </a:rPr>
                  <a:t> </a:t>
                </a:r>
              </a:p>
            </p:txBody>
          </p:sp>
        </mc:Fallback>
      </mc:AlternateContent>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alem, imza çizgisinin üstüne yerleştirildi">
            <a:extLst>
              <a:ext uri="{FF2B5EF4-FFF2-40B4-BE49-F238E27FC236}">
                <a16:creationId xmlns:a16="http://schemas.microsoft.com/office/drawing/2014/main" id="{A26F22D4-AB8D-5921-1318-4394D1A13E2E}"/>
              </a:ext>
            </a:extLst>
          </p:cNvPr>
          <p:cNvPicPr>
            <a:picLocks noChangeAspect="1"/>
          </p:cNvPicPr>
          <p:nvPr/>
        </p:nvPicPr>
        <p:blipFill rotWithShape="1">
          <a:blip r:embed="rId3"/>
          <a:srcRect l="53748" r="3857" b="1"/>
          <a:stretch/>
        </p:blipFill>
        <p:spPr>
          <a:xfrm>
            <a:off x="8115300" y="-12515"/>
            <a:ext cx="4076700" cy="6418631"/>
          </a:xfrm>
          <a:prstGeom prst="rect">
            <a:avLst/>
          </a:prstGeom>
        </p:spPr>
      </p:pic>
    </p:spTree>
    <p:extLst>
      <p:ext uri="{BB962C8B-B14F-4D97-AF65-F5344CB8AC3E}">
        <p14:creationId xmlns:p14="http://schemas.microsoft.com/office/powerpoint/2010/main" val="523779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279A1AB7-9AE8-7355-C605-25724039E44D}"/>
              </a:ext>
            </a:extLst>
          </p:cNvPr>
          <p:cNvSpPr>
            <a:spLocks noGrp="1"/>
          </p:cNvSpPr>
          <p:nvPr>
            <p:ph type="title"/>
          </p:nvPr>
        </p:nvSpPr>
        <p:spPr>
          <a:xfrm>
            <a:off x="1371600" y="457200"/>
            <a:ext cx="4911393" cy="1556724"/>
          </a:xfrm>
        </p:spPr>
        <p:txBody>
          <a:bodyPr anchor="b">
            <a:normAutofit/>
          </a:bodyPr>
          <a:lstStyle/>
          <a:p>
            <a:pPr>
              <a:lnSpc>
                <a:spcPct val="90000"/>
              </a:lnSpc>
            </a:pPr>
            <a:r>
              <a:rPr lang="tr-TR" sz="2000"/>
              <a:t>Bir gıda maddesinin kalorisi ve su içeriği arasındaki ilişkisi </a:t>
            </a:r>
          </a:p>
        </p:txBody>
      </p:sp>
      <p:sp>
        <p:nvSpPr>
          <p:cNvPr id="3" name="İçerik Yer Tutucusu 2">
            <a:extLst>
              <a:ext uri="{FF2B5EF4-FFF2-40B4-BE49-F238E27FC236}">
                <a16:creationId xmlns:a16="http://schemas.microsoft.com/office/drawing/2014/main" id="{5D332E80-64F2-AFC3-49BC-0EFCC45A9CA6}"/>
              </a:ext>
            </a:extLst>
          </p:cNvPr>
          <p:cNvSpPr>
            <a:spLocks noGrp="1"/>
          </p:cNvSpPr>
          <p:nvPr>
            <p:ph idx="1"/>
          </p:nvPr>
        </p:nvSpPr>
        <p:spPr>
          <a:xfrm>
            <a:off x="1371601" y="2345635"/>
            <a:ext cx="4911392" cy="3583940"/>
          </a:xfrm>
        </p:spPr>
        <p:txBody>
          <a:bodyPr anchor="t">
            <a:normAutofit/>
          </a:bodyPr>
          <a:lstStyle/>
          <a:p>
            <a:pPr marL="0" lvl="0" indent="0">
              <a:lnSpc>
                <a:spcPct val="110000"/>
              </a:lnSpc>
              <a:spcAft>
                <a:spcPts val="800"/>
              </a:spcAft>
              <a:buNone/>
            </a:pPr>
            <a:r>
              <a:rPr lang="tr-TR" sz="11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tr-TR" sz="1100" kern="100" dirty="0">
                <a:latin typeface="Calibri" panose="020F0502020204030204" pitchFamily="34" charset="0"/>
                <a:ea typeface="Calibri" panose="020F0502020204030204" pitchFamily="34" charset="0"/>
                <a:cs typeface="Times New Roman" panose="02020603050405020304" pitchFamily="18" charset="0"/>
              </a:rPr>
              <a:t> </a:t>
            </a:r>
            <a:r>
              <a:rPr lang="tr-TR" sz="1100" kern="100" dirty="0">
                <a:effectLst/>
                <a:latin typeface="Times New Roman" panose="02020603050405020304" pitchFamily="18" charset="0"/>
                <a:ea typeface="Calibri" panose="020F0502020204030204" pitchFamily="34" charset="0"/>
                <a:cs typeface="Times New Roman" panose="02020603050405020304" pitchFamily="18" charset="0"/>
              </a:rPr>
              <a:t>-0.9002 Korelasyon oranı ile güçlü negatif korelasyon ortaya çıkmıştır. Bunu;</a:t>
            </a:r>
            <a:endParaRPr lang="tr-TR"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tr-TR" sz="1100" b="1" i="1" kern="100" dirty="0">
                <a:effectLst/>
                <a:latin typeface="Times New Roman" panose="02020603050405020304" pitchFamily="18" charset="0"/>
                <a:ea typeface="Calibri" panose="020F0502020204030204" pitchFamily="34" charset="0"/>
                <a:cs typeface="Times New Roman" panose="02020603050405020304" pitchFamily="18" charset="0"/>
              </a:rPr>
              <a:t>Su Tüketimi Artarken Kalori Azalıyor mu?</a:t>
            </a:r>
            <a:endParaRPr lang="tr-TR" sz="1100" kern="100"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10000"/>
              </a:lnSpc>
              <a:spcAft>
                <a:spcPts val="800"/>
              </a:spcAft>
              <a:buNone/>
            </a:pPr>
            <a:r>
              <a:rPr lang="tr-TR" sz="1100" kern="100" dirty="0">
                <a:effectLst/>
                <a:latin typeface="Times New Roman" panose="02020603050405020304" pitchFamily="18" charset="0"/>
                <a:ea typeface="Calibri" panose="020F0502020204030204" pitchFamily="34" charset="0"/>
                <a:cs typeface="Times New Roman" panose="02020603050405020304" pitchFamily="18" charset="0"/>
              </a:rPr>
              <a:t>              Eğer su tüketimi arttıkça kalori alımı azalıyorsa, bu olumlu bir durum olabilir. Sağlıklı bir beslenme programında su tüketimi genellikle önerilirken, aşırı kalori alımının önlenmesi de sağlıklı bir yaşam tarzının bir parçasıdır.</a:t>
            </a:r>
            <a:endParaRPr lang="tr-TR"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0000"/>
              </a:lnSpc>
              <a:buFont typeface="Courier New" panose="02070309020205020404" pitchFamily="49" charset="0"/>
              <a:buChar char="o"/>
            </a:pPr>
            <a:r>
              <a:rPr lang="tr-TR" sz="1100" kern="100" dirty="0">
                <a:effectLst/>
                <a:latin typeface="Times New Roman" panose="02020603050405020304" pitchFamily="18" charset="0"/>
                <a:ea typeface="Calibri" panose="020F0502020204030204" pitchFamily="34" charset="0"/>
                <a:cs typeface="Times New Roman" panose="02020603050405020304" pitchFamily="18" charset="0"/>
              </a:rPr>
              <a:t>Beslenme Seçimleri: Belki de su içmek, içecekler arasında daha düşük kalorili bir seçenek olduğu için yüksek kalorili içeceklerin tüketimini azaltıyor.</a:t>
            </a:r>
            <a:endParaRPr lang="tr-TR"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10000"/>
              </a:lnSpc>
              <a:spcAft>
                <a:spcPts val="800"/>
              </a:spcAft>
              <a:buFont typeface="Courier New" panose="02070309020205020404" pitchFamily="49" charset="0"/>
              <a:buChar char="o"/>
            </a:pPr>
            <a:r>
              <a:rPr lang="tr-TR" sz="1100" kern="100" dirty="0">
                <a:effectLst/>
                <a:latin typeface="Times New Roman" panose="02020603050405020304" pitchFamily="18" charset="0"/>
                <a:ea typeface="Calibri" panose="020F0502020204030204" pitchFamily="34" charset="0"/>
                <a:cs typeface="Times New Roman" panose="02020603050405020304" pitchFamily="18" charset="0"/>
              </a:rPr>
              <a:t>Sağlıklı Yaşam Tarzı İlişkisi: Genel olarak sağlıklı bir yaşam tarzı sürdüren bireyler, su içmeye ve düşük kalorili beslenmeye daha fazla eğilim gösterebilir.</a:t>
            </a:r>
            <a:endParaRPr lang="tr-TR"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0000"/>
              </a:lnSpc>
              <a:spcAft>
                <a:spcPts val="800"/>
              </a:spcAft>
              <a:buNone/>
            </a:pPr>
            <a:r>
              <a:rPr lang="tr-TR" sz="1100" kern="100" dirty="0">
                <a:effectLst/>
                <a:latin typeface="Times New Roman" panose="02020603050405020304" pitchFamily="18" charset="0"/>
                <a:ea typeface="Calibri" panose="020F0502020204030204" pitchFamily="34" charset="0"/>
                <a:cs typeface="Times New Roman" panose="02020603050405020304" pitchFamily="18" charset="0"/>
              </a:rPr>
              <a:t>Şeklinde açıklayabiliriz.</a:t>
            </a:r>
            <a:endParaRPr lang="tr-TR"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tr-TR" sz="1100" dirty="0"/>
          </a:p>
        </p:txBody>
      </p:sp>
      <p:pic>
        <p:nvPicPr>
          <p:cNvPr id="7" name="Resim 6">
            <a:extLst>
              <a:ext uri="{FF2B5EF4-FFF2-40B4-BE49-F238E27FC236}">
                <a16:creationId xmlns:a16="http://schemas.microsoft.com/office/drawing/2014/main" id="{E673A509-C9BC-F154-51B0-30C9E1DA18EC}"/>
              </a:ext>
            </a:extLst>
          </p:cNvPr>
          <p:cNvPicPr>
            <a:picLocks noChangeAspect="1"/>
          </p:cNvPicPr>
          <p:nvPr/>
        </p:nvPicPr>
        <p:blipFill>
          <a:blip r:embed="rId2"/>
          <a:stretch>
            <a:fillRect/>
          </a:stretch>
        </p:blipFill>
        <p:spPr>
          <a:xfrm>
            <a:off x="6282993" y="1173542"/>
            <a:ext cx="5740394" cy="3583941"/>
          </a:xfrm>
          <a:prstGeom prst="rect">
            <a:avLst/>
          </a:prstGeom>
        </p:spPr>
      </p:pic>
      <p:sp>
        <p:nvSpPr>
          <p:cNvPr id="14" name="Rectangle 13">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321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3">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5" descr="fraktal çizim, macenta, mor, sanat içeren bir resim&#10;&#10;Açıklama otomatik olarak oluşturuldu">
            <a:extLst>
              <a:ext uri="{FF2B5EF4-FFF2-40B4-BE49-F238E27FC236}">
                <a16:creationId xmlns:a16="http://schemas.microsoft.com/office/drawing/2014/main" id="{BF68C207-D3AE-CC1A-E4D8-1292AE557580}"/>
              </a:ext>
            </a:extLst>
          </p:cNvPr>
          <p:cNvPicPr>
            <a:picLocks noChangeAspect="1"/>
          </p:cNvPicPr>
          <p:nvPr/>
        </p:nvPicPr>
        <p:blipFill rotWithShape="1">
          <a:blip r:embed="rId2"/>
          <a:srcRect t="3223" b="11550"/>
          <a:stretch/>
        </p:blipFill>
        <p:spPr>
          <a:xfrm>
            <a:off x="20" y="10"/>
            <a:ext cx="12191980" cy="6857990"/>
          </a:xfrm>
          <a:prstGeom prst="rect">
            <a:avLst/>
          </a:prstGeom>
        </p:spPr>
      </p:pic>
      <p:sp>
        <p:nvSpPr>
          <p:cNvPr id="28" name="Rectangle 15">
            <a:extLst>
              <a:ext uri="{FF2B5EF4-FFF2-40B4-BE49-F238E27FC236}">
                <a16:creationId xmlns:a16="http://schemas.microsoft.com/office/drawing/2014/main" id="{1145F121-7DB3-4C20-B960-333CE2967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18595083-5DCE-16E9-B2E7-F4E31587AE92}"/>
              </a:ext>
            </a:extLst>
          </p:cNvPr>
          <p:cNvSpPr>
            <a:spLocks noGrp="1"/>
          </p:cNvSpPr>
          <p:nvPr>
            <p:ph type="title"/>
          </p:nvPr>
        </p:nvSpPr>
        <p:spPr>
          <a:xfrm>
            <a:off x="1524000" y="1028700"/>
            <a:ext cx="9144000" cy="4457699"/>
          </a:xfrm>
        </p:spPr>
        <p:txBody>
          <a:bodyPr vert="horz" lIns="0" tIns="0" rIns="0" bIns="0" rtlCol="0" anchor="b">
            <a:normAutofit/>
          </a:bodyPr>
          <a:lstStyle/>
          <a:p>
            <a:pPr algn="ctr"/>
            <a:r>
              <a:rPr lang="en-US" sz="4000" spc="750" dirty="0">
                <a:solidFill>
                  <a:schemeClr val="bg1"/>
                </a:solidFill>
              </a:rPr>
              <a:t>•	</a:t>
            </a:r>
            <a:r>
              <a:rPr lang="en-US" sz="4000" spc="750" dirty="0" err="1">
                <a:solidFill>
                  <a:schemeClr val="bg1"/>
                </a:solidFill>
              </a:rPr>
              <a:t>Sıfır</a:t>
            </a:r>
            <a:r>
              <a:rPr lang="en-US" sz="4000" spc="750" dirty="0">
                <a:solidFill>
                  <a:schemeClr val="bg1"/>
                </a:solidFill>
              </a:rPr>
              <a:t> </a:t>
            </a:r>
            <a:r>
              <a:rPr lang="en-US" sz="4000" spc="750" dirty="0" err="1">
                <a:solidFill>
                  <a:schemeClr val="bg1"/>
                </a:solidFill>
              </a:rPr>
              <a:t>karbonh</a:t>
            </a:r>
            <a:r>
              <a:rPr lang="tr-TR" sz="4000" spc="750" dirty="0">
                <a:solidFill>
                  <a:schemeClr val="bg1"/>
                </a:solidFill>
              </a:rPr>
              <a:t>i</a:t>
            </a:r>
            <a:r>
              <a:rPr lang="en-US" sz="4000" spc="750" dirty="0">
                <a:solidFill>
                  <a:schemeClr val="bg1"/>
                </a:solidFill>
              </a:rPr>
              <a:t>drat d</a:t>
            </a:r>
            <a:r>
              <a:rPr lang="tr-TR" sz="4000" spc="750" dirty="0">
                <a:solidFill>
                  <a:schemeClr val="bg1"/>
                </a:solidFill>
              </a:rPr>
              <a:t>i</a:t>
            </a:r>
            <a:r>
              <a:rPr lang="en-US" sz="4000" spc="750" dirty="0">
                <a:solidFill>
                  <a:schemeClr val="bg1"/>
                </a:solidFill>
              </a:rPr>
              <a:t>yet</a:t>
            </a:r>
            <a:r>
              <a:rPr lang="tr-TR" sz="4000" spc="750" dirty="0">
                <a:solidFill>
                  <a:schemeClr val="bg1"/>
                </a:solidFill>
              </a:rPr>
              <a:t>i</a:t>
            </a:r>
            <a:r>
              <a:rPr lang="en-US" sz="4000" spc="750" dirty="0">
                <a:solidFill>
                  <a:schemeClr val="bg1"/>
                </a:solidFill>
              </a:rPr>
              <a:t> </a:t>
            </a:r>
            <a:r>
              <a:rPr lang="en-US" sz="4000" spc="750" dirty="0" err="1">
                <a:solidFill>
                  <a:schemeClr val="bg1"/>
                </a:solidFill>
              </a:rPr>
              <a:t>yapan</a:t>
            </a:r>
            <a:r>
              <a:rPr lang="en-US" sz="4000" spc="750" dirty="0">
                <a:solidFill>
                  <a:schemeClr val="bg1"/>
                </a:solidFill>
              </a:rPr>
              <a:t> b</a:t>
            </a:r>
            <a:r>
              <a:rPr lang="tr-TR" sz="4000" spc="750" dirty="0">
                <a:solidFill>
                  <a:schemeClr val="bg1"/>
                </a:solidFill>
              </a:rPr>
              <a:t>i</a:t>
            </a:r>
            <a:r>
              <a:rPr lang="en-US" sz="4000" spc="750" dirty="0">
                <a:solidFill>
                  <a:schemeClr val="bg1"/>
                </a:solidFill>
              </a:rPr>
              <a:t>r b</a:t>
            </a:r>
            <a:r>
              <a:rPr lang="tr-TR" sz="4000" spc="750" dirty="0">
                <a:solidFill>
                  <a:schemeClr val="bg1"/>
                </a:solidFill>
              </a:rPr>
              <a:t>i</a:t>
            </a:r>
            <a:r>
              <a:rPr lang="en-US" sz="4000" spc="750" dirty="0" err="1">
                <a:solidFill>
                  <a:schemeClr val="bg1"/>
                </a:solidFill>
              </a:rPr>
              <a:t>rey</a:t>
            </a:r>
            <a:r>
              <a:rPr lang="tr-TR" sz="4000" spc="750" dirty="0">
                <a:solidFill>
                  <a:schemeClr val="bg1"/>
                </a:solidFill>
              </a:rPr>
              <a:t>i</a:t>
            </a:r>
            <a:r>
              <a:rPr lang="en-US" sz="4000" spc="750" dirty="0">
                <a:solidFill>
                  <a:schemeClr val="bg1"/>
                </a:solidFill>
              </a:rPr>
              <a:t>n </a:t>
            </a:r>
            <a:r>
              <a:rPr lang="en-US" sz="4000" spc="750" dirty="0" err="1">
                <a:solidFill>
                  <a:schemeClr val="bg1"/>
                </a:solidFill>
              </a:rPr>
              <a:t>yed</a:t>
            </a:r>
            <a:r>
              <a:rPr lang="tr-TR" sz="4000" spc="750" dirty="0">
                <a:solidFill>
                  <a:schemeClr val="bg1"/>
                </a:solidFill>
              </a:rPr>
              <a:t>i</a:t>
            </a:r>
            <a:r>
              <a:rPr lang="en-US" sz="4000" spc="750" dirty="0">
                <a:solidFill>
                  <a:schemeClr val="bg1"/>
                </a:solidFill>
              </a:rPr>
              <a:t>ğ</a:t>
            </a:r>
            <a:r>
              <a:rPr lang="tr-TR" sz="4000" spc="750" dirty="0">
                <a:solidFill>
                  <a:schemeClr val="bg1"/>
                </a:solidFill>
              </a:rPr>
              <a:t>i</a:t>
            </a:r>
            <a:r>
              <a:rPr lang="en-US" sz="4000" spc="750" dirty="0">
                <a:solidFill>
                  <a:schemeClr val="bg1"/>
                </a:solidFill>
              </a:rPr>
              <a:t> </a:t>
            </a:r>
            <a:r>
              <a:rPr lang="en-US" sz="4000" spc="750" dirty="0" err="1">
                <a:solidFill>
                  <a:schemeClr val="bg1"/>
                </a:solidFill>
              </a:rPr>
              <a:t>bes</a:t>
            </a:r>
            <a:r>
              <a:rPr lang="tr-TR" sz="4000" spc="750" dirty="0">
                <a:solidFill>
                  <a:schemeClr val="bg1"/>
                </a:solidFill>
              </a:rPr>
              <a:t>i</a:t>
            </a:r>
            <a:r>
              <a:rPr lang="en-US" sz="4000" spc="750" dirty="0" err="1">
                <a:solidFill>
                  <a:schemeClr val="bg1"/>
                </a:solidFill>
              </a:rPr>
              <a:t>nler</a:t>
            </a:r>
            <a:r>
              <a:rPr lang="en-US" sz="4000" spc="750" dirty="0">
                <a:solidFill>
                  <a:schemeClr val="bg1"/>
                </a:solidFill>
              </a:rPr>
              <a:t> </a:t>
            </a:r>
            <a:r>
              <a:rPr lang="en-US" sz="4000" spc="750" dirty="0" err="1">
                <a:solidFill>
                  <a:schemeClr val="bg1"/>
                </a:solidFill>
              </a:rPr>
              <a:t>ve</a:t>
            </a:r>
            <a:r>
              <a:rPr lang="en-US" sz="4000" spc="750" dirty="0">
                <a:solidFill>
                  <a:schemeClr val="bg1"/>
                </a:solidFill>
              </a:rPr>
              <a:t> </a:t>
            </a:r>
            <a:r>
              <a:rPr lang="en-US" sz="4000" spc="750" dirty="0" err="1">
                <a:solidFill>
                  <a:schemeClr val="bg1"/>
                </a:solidFill>
              </a:rPr>
              <a:t>yapmayan</a:t>
            </a:r>
            <a:r>
              <a:rPr lang="en-US" sz="4000" spc="750" dirty="0">
                <a:solidFill>
                  <a:schemeClr val="bg1"/>
                </a:solidFill>
              </a:rPr>
              <a:t> b</a:t>
            </a:r>
            <a:r>
              <a:rPr lang="tr-TR" sz="4000" spc="750" dirty="0">
                <a:solidFill>
                  <a:schemeClr val="bg1"/>
                </a:solidFill>
              </a:rPr>
              <a:t>i</a:t>
            </a:r>
            <a:r>
              <a:rPr lang="en-US" sz="4000" spc="750" dirty="0">
                <a:solidFill>
                  <a:schemeClr val="bg1"/>
                </a:solidFill>
              </a:rPr>
              <a:t>r</a:t>
            </a:r>
            <a:r>
              <a:rPr lang="tr-TR" sz="4000" spc="750" dirty="0">
                <a:solidFill>
                  <a:schemeClr val="bg1"/>
                </a:solidFill>
              </a:rPr>
              <a:t>i</a:t>
            </a:r>
            <a:r>
              <a:rPr lang="en-US" sz="4000" spc="750" dirty="0">
                <a:solidFill>
                  <a:schemeClr val="bg1"/>
                </a:solidFill>
              </a:rPr>
              <a:t>n</a:t>
            </a:r>
            <a:r>
              <a:rPr lang="tr-TR" sz="4000" spc="750" dirty="0">
                <a:solidFill>
                  <a:schemeClr val="bg1"/>
                </a:solidFill>
              </a:rPr>
              <a:t>i</a:t>
            </a:r>
            <a:r>
              <a:rPr lang="en-US" sz="4000" spc="750" dirty="0">
                <a:solidFill>
                  <a:schemeClr val="bg1"/>
                </a:solidFill>
              </a:rPr>
              <a:t>n </a:t>
            </a:r>
            <a:r>
              <a:rPr lang="en-US" sz="4000" spc="750" dirty="0" err="1">
                <a:solidFill>
                  <a:schemeClr val="bg1"/>
                </a:solidFill>
              </a:rPr>
              <a:t>yed</a:t>
            </a:r>
            <a:r>
              <a:rPr lang="tr-TR" sz="4000" spc="750" dirty="0">
                <a:solidFill>
                  <a:schemeClr val="bg1"/>
                </a:solidFill>
              </a:rPr>
              <a:t>i</a:t>
            </a:r>
            <a:r>
              <a:rPr lang="en-US" sz="4000" spc="750" dirty="0">
                <a:solidFill>
                  <a:schemeClr val="bg1"/>
                </a:solidFill>
              </a:rPr>
              <a:t>ğ</a:t>
            </a:r>
            <a:r>
              <a:rPr lang="tr-TR" sz="4000" spc="750" dirty="0">
                <a:solidFill>
                  <a:schemeClr val="bg1"/>
                </a:solidFill>
              </a:rPr>
              <a:t>i</a:t>
            </a:r>
            <a:r>
              <a:rPr lang="en-US" sz="4000" spc="750" dirty="0">
                <a:solidFill>
                  <a:schemeClr val="bg1"/>
                </a:solidFill>
              </a:rPr>
              <a:t> </a:t>
            </a:r>
            <a:r>
              <a:rPr lang="en-US" sz="4000" spc="750" dirty="0" err="1">
                <a:solidFill>
                  <a:schemeClr val="bg1"/>
                </a:solidFill>
              </a:rPr>
              <a:t>bes</a:t>
            </a:r>
            <a:r>
              <a:rPr lang="tr-TR" sz="4000" spc="750" dirty="0">
                <a:solidFill>
                  <a:schemeClr val="bg1"/>
                </a:solidFill>
              </a:rPr>
              <a:t>i</a:t>
            </a:r>
            <a:r>
              <a:rPr lang="en-US" sz="4000" spc="750" dirty="0" err="1">
                <a:solidFill>
                  <a:schemeClr val="bg1"/>
                </a:solidFill>
              </a:rPr>
              <a:t>nler</a:t>
            </a:r>
            <a:r>
              <a:rPr lang="tr-TR" sz="4000" spc="750" dirty="0">
                <a:solidFill>
                  <a:schemeClr val="bg1"/>
                </a:solidFill>
              </a:rPr>
              <a:t>i</a:t>
            </a:r>
            <a:r>
              <a:rPr lang="en-US" sz="4000" spc="750" dirty="0">
                <a:solidFill>
                  <a:schemeClr val="bg1"/>
                </a:solidFill>
              </a:rPr>
              <a:t>n </a:t>
            </a:r>
            <a:r>
              <a:rPr lang="en-US" sz="4000" spc="750" dirty="0" err="1">
                <a:solidFill>
                  <a:schemeClr val="bg1"/>
                </a:solidFill>
              </a:rPr>
              <a:t>karşılaştırılması</a:t>
            </a:r>
            <a:endParaRPr lang="en-US" sz="4000" spc="750" dirty="0">
              <a:solidFill>
                <a:schemeClr val="bg1"/>
              </a:solidFill>
            </a:endParaRPr>
          </a:p>
        </p:txBody>
      </p:sp>
    </p:spTree>
    <p:extLst>
      <p:ext uri="{BB962C8B-B14F-4D97-AF65-F5344CB8AC3E}">
        <p14:creationId xmlns:p14="http://schemas.microsoft.com/office/powerpoint/2010/main" val="4225422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2ACF09C-9127-20F6-E836-5CC610B66313}"/>
              </a:ext>
            </a:extLst>
          </p:cNvPr>
          <p:cNvSpPr>
            <a:spLocks noGrp="1"/>
          </p:cNvSpPr>
          <p:nvPr>
            <p:ph type="title"/>
          </p:nvPr>
        </p:nvSpPr>
        <p:spPr>
          <a:xfrm>
            <a:off x="1371600" y="457200"/>
            <a:ext cx="4911393" cy="1556724"/>
          </a:xfrm>
        </p:spPr>
        <p:txBody>
          <a:bodyPr anchor="b">
            <a:normAutofit/>
          </a:bodyPr>
          <a:lstStyle/>
          <a:p>
            <a:endParaRPr lang="tr-TR" dirty="0"/>
          </a:p>
        </p:txBody>
      </p:sp>
      <p:sp>
        <p:nvSpPr>
          <p:cNvPr id="3" name="İçerik Yer Tutucusu 2">
            <a:extLst>
              <a:ext uri="{FF2B5EF4-FFF2-40B4-BE49-F238E27FC236}">
                <a16:creationId xmlns:a16="http://schemas.microsoft.com/office/drawing/2014/main" id="{77BC619C-1878-1758-BA1B-BFEBCAA44A42}"/>
              </a:ext>
            </a:extLst>
          </p:cNvPr>
          <p:cNvSpPr>
            <a:spLocks noGrp="1"/>
          </p:cNvSpPr>
          <p:nvPr>
            <p:ph idx="1"/>
          </p:nvPr>
        </p:nvSpPr>
        <p:spPr>
          <a:xfrm>
            <a:off x="1371601" y="2345635"/>
            <a:ext cx="4911392" cy="3583940"/>
          </a:xfrm>
        </p:spPr>
        <p:txBody>
          <a:bodyPr anchor="t">
            <a:normAutofit/>
          </a:bodyPr>
          <a:lstStyle/>
          <a:p>
            <a:r>
              <a:rPr lang="tr-TR" sz="1600" dirty="0"/>
              <a:t>Günümüzde, beslenme alışkanlıkları ve sağlık arasındaki ilişki giderek önem kazanmaktadır. Bu bağlamda </a:t>
            </a:r>
            <a:r>
              <a:rPr lang="tr-TR" sz="1600" dirty="0" err="1"/>
              <a:t>USDA'nın</a:t>
            </a:r>
            <a:r>
              <a:rPr lang="tr-TR" sz="1600" dirty="0"/>
              <a:t> </a:t>
            </a:r>
            <a:r>
              <a:rPr lang="tr-TR" sz="1600" dirty="0" err="1"/>
              <a:t>FoodData</a:t>
            </a:r>
            <a:r>
              <a:rPr lang="tr-TR" sz="1600" dirty="0"/>
              <a:t> Central web sitesinden elde edilen geniş beslenme verilerini kullanarak çeşitli beslenme modellerini değerlendirmek ve sağlık üzerindeki etkilerini anlamak amacıyla bir analiz gerçekleştirmeyi hedefliyoruz.</a:t>
            </a:r>
          </a:p>
        </p:txBody>
      </p:sp>
      <p:pic>
        <p:nvPicPr>
          <p:cNvPr id="7" name="Graphic 6" descr="Avokado">
            <a:extLst>
              <a:ext uri="{FF2B5EF4-FFF2-40B4-BE49-F238E27FC236}">
                <a16:creationId xmlns:a16="http://schemas.microsoft.com/office/drawing/2014/main" id="{A72ACE4C-9A3F-EEA7-091C-BCEAC50560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4639" y="648307"/>
            <a:ext cx="5090161" cy="5090161"/>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818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aşlık 2">
            <a:extLst>
              <a:ext uri="{FF2B5EF4-FFF2-40B4-BE49-F238E27FC236}">
                <a16:creationId xmlns:a16="http://schemas.microsoft.com/office/drawing/2014/main" id="{A389C191-4A30-D518-7F36-D835ECC7CEA1}"/>
              </a:ext>
            </a:extLst>
          </p:cNvPr>
          <p:cNvSpPr>
            <a:spLocks noGrp="1"/>
          </p:cNvSpPr>
          <p:nvPr>
            <p:ph type="title"/>
          </p:nvPr>
        </p:nvSpPr>
        <p:spPr>
          <a:xfrm>
            <a:off x="1031131" y="457201"/>
            <a:ext cx="6264613" cy="981707"/>
          </a:xfrm>
        </p:spPr>
        <p:txBody>
          <a:bodyPr anchor="b">
            <a:normAutofit fontScale="90000"/>
          </a:bodyPr>
          <a:lstStyle/>
          <a:p>
            <a:r>
              <a:rPr lang="tr-TR" dirty="0"/>
              <a:t>Sıfır Karbonhidrat Diyeti</a:t>
            </a:r>
          </a:p>
        </p:txBody>
      </p:sp>
      <p:sp>
        <p:nvSpPr>
          <p:cNvPr id="4" name="İçerik Yer Tutucusu 3">
            <a:extLst>
              <a:ext uri="{FF2B5EF4-FFF2-40B4-BE49-F238E27FC236}">
                <a16:creationId xmlns:a16="http://schemas.microsoft.com/office/drawing/2014/main" id="{BADB6AAD-8607-B7A0-BC29-5EFE9A7C86AE}"/>
              </a:ext>
            </a:extLst>
          </p:cNvPr>
          <p:cNvSpPr>
            <a:spLocks noGrp="1"/>
          </p:cNvSpPr>
          <p:nvPr>
            <p:ph idx="1"/>
          </p:nvPr>
        </p:nvSpPr>
        <p:spPr>
          <a:xfrm>
            <a:off x="1371599" y="1585609"/>
            <a:ext cx="5268037" cy="4036444"/>
          </a:xfrm>
        </p:spPr>
        <p:txBody>
          <a:bodyPr anchor="t">
            <a:noAutofit/>
          </a:bodyPr>
          <a:lstStyle/>
          <a:p>
            <a:pPr marL="0" indent="0">
              <a:lnSpc>
                <a:spcPct val="110000"/>
              </a:lnSpc>
              <a:buNone/>
            </a:pPr>
            <a:r>
              <a:rPr lang="tr-TR" sz="1050" dirty="0"/>
              <a:t>Sıfır karbonhidrat diyeti, günlük karbonhidrat alımını minimal seviyelere indirerek vücudun enerjiyi genellikle yağlardan elde etmesini amaçlar. Bu diyet, karbonhidratların büyük ölçüde kesildiği veya sıfırlandığı bir beslenme planını içerir.</a:t>
            </a:r>
          </a:p>
          <a:p>
            <a:pPr marL="0" indent="0">
              <a:lnSpc>
                <a:spcPct val="110000"/>
              </a:lnSpc>
              <a:buNone/>
            </a:pPr>
            <a:r>
              <a:rPr lang="tr-TR" sz="1050" dirty="0"/>
              <a:t>    o	Karbonhidrat içeren gıdalar (ekmek, makarna, şeker, meyveler vb.) sınırlı veya tamamen çıkarılır.</a:t>
            </a:r>
          </a:p>
          <a:p>
            <a:pPr marL="0" indent="0">
              <a:lnSpc>
                <a:spcPct val="110000"/>
              </a:lnSpc>
              <a:buNone/>
            </a:pPr>
            <a:r>
              <a:rPr lang="tr-TR" sz="1050" dirty="0"/>
              <a:t>    o	Temel enerji kaynağı yağlar ve proteinlerdir.</a:t>
            </a:r>
          </a:p>
          <a:p>
            <a:pPr marL="0" indent="0">
              <a:lnSpc>
                <a:spcPct val="110000"/>
              </a:lnSpc>
              <a:buNone/>
            </a:pPr>
            <a:r>
              <a:rPr lang="tr-TR" sz="1050" dirty="0"/>
              <a:t>    o	Yüksek yağlı ve proteinli gıdalar (et, balık, yumurta, avokado, yağlı tohumlar) öne çıkar.</a:t>
            </a:r>
          </a:p>
          <a:p>
            <a:pPr marL="0" indent="0">
              <a:lnSpc>
                <a:spcPct val="110000"/>
              </a:lnSpc>
              <a:buNone/>
            </a:pPr>
            <a:r>
              <a:rPr lang="tr-TR" sz="1050" dirty="0"/>
              <a:t>    o	Vücut, ketozis denilen bir duruma geçebilir, bu da yağların enerji olarak kullanıldığı bir süreçtir.</a:t>
            </a:r>
          </a:p>
          <a:p>
            <a:pPr marL="0" indent="0">
              <a:lnSpc>
                <a:spcPct val="110000"/>
              </a:lnSpc>
              <a:buNone/>
            </a:pPr>
            <a:r>
              <a:rPr lang="tr-TR" sz="1050" dirty="0"/>
              <a:t>            Avantajlar:</a:t>
            </a:r>
          </a:p>
          <a:p>
            <a:pPr>
              <a:lnSpc>
                <a:spcPct val="110000"/>
              </a:lnSpc>
            </a:pPr>
            <a:r>
              <a:rPr lang="tr-TR" sz="1050" dirty="0"/>
              <a:t>  Kilo kaybı: Karbonhidrat sınırlaması, kilo kaybına katkıda bulunabilir.</a:t>
            </a:r>
          </a:p>
          <a:p>
            <a:pPr>
              <a:lnSpc>
                <a:spcPct val="110000"/>
              </a:lnSpc>
            </a:pPr>
            <a:r>
              <a:rPr lang="tr-TR" sz="1050" dirty="0"/>
              <a:t>  İnsülin düzeyleri: Karbonhidrat alımının azaltılması, insülin seviyelerini düzenleyebilir.</a:t>
            </a:r>
          </a:p>
          <a:p>
            <a:pPr marL="0" indent="0">
              <a:lnSpc>
                <a:spcPct val="110000"/>
              </a:lnSpc>
              <a:buNone/>
            </a:pPr>
            <a:r>
              <a:rPr lang="tr-TR" sz="1050" dirty="0"/>
              <a:t>           Dezavantajlar:</a:t>
            </a:r>
          </a:p>
          <a:p>
            <a:pPr>
              <a:lnSpc>
                <a:spcPct val="110000"/>
              </a:lnSpc>
            </a:pPr>
            <a:r>
              <a:rPr lang="tr-TR" sz="1050" dirty="0"/>
              <a:t>Besin çeşitliliği sınırlaması: Bazı besin gruplarının sınırlanması, bazı vitamin ve minerallerin eksik alınmasına neden olabilir.</a:t>
            </a:r>
          </a:p>
          <a:p>
            <a:pPr>
              <a:lnSpc>
                <a:spcPct val="110000"/>
              </a:lnSpc>
            </a:pPr>
            <a:r>
              <a:rPr lang="tr-TR" sz="1050" dirty="0"/>
              <a:t>Kısa vadeli enerji eksikliği: Başlangıçta, vücut ketozise geçtiğinde enerji düzeylerinde dalgalanmalar olabilir.</a:t>
            </a:r>
          </a:p>
          <a:p>
            <a:pPr>
              <a:lnSpc>
                <a:spcPct val="110000"/>
              </a:lnSpc>
            </a:pPr>
            <a:endParaRPr lang="tr-TR" sz="1050" dirty="0"/>
          </a:p>
        </p:txBody>
      </p:sp>
      <p:pic>
        <p:nvPicPr>
          <p:cNvPr id="50" name="Picture 34" descr="Çeşitli tam tahıllardan yığınlar">
            <a:extLst>
              <a:ext uri="{FF2B5EF4-FFF2-40B4-BE49-F238E27FC236}">
                <a16:creationId xmlns:a16="http://schemas.microsoft.com/office/drawing/2014/main" id="{F099893A-E60A-EC53-7435-DFFE80F9E248}"/>
              </a:ext>
            </a:extLst>
          </p:cNvPr>
          <p:cNvPicPr>
            <a:picLocks noChangeAspect="1"/>
          </p:cNvPicPr>
          <p:nvPr/>
        </p:nvPicPr>
        <p:blipFill rotWithShape="1">
          <a:blip r:embed="rId2"/>
          <a:srcRect l="11204" r="22046" b="-1"/>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57" name="Rectangle 5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453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Başlık 2">
            <a:extLst>
              <a:ext uri="{FF2B5EF4-FFF2-40B4-BE49-F238E27FC236}">
                <a16:creationId xmlns:a16="http://schemas.microsoft.com/office/drawing/2014/main" id="{5145A13B-F101-5D18-668D-8D0FBED48B1A}"/>
              </a:ext>
            </a:extLst>
          </p:cNvPr>
          <p:cNvSpPr>
            <a:spLocks noGrp="1"/>
          </p:cNvSpPr>
          <p:nvPr>
            <p:ph type="title"/>
          </p:nvPr>
        </p:nvSpPr>
        <p:spPr>
          <a:xfrm>
            <a:off x="1371600" y="457200"/>
            <a:ext cx="4911393" cy="1556724"/>
          </a:xfrm>
        </p:spPr>
        <p:txBody>
          <a:bodyPr anchor="b">
            <a:normAutofit/>
          </a:bodyPr>
          <a:lstStyle/>
          <a:p>
            <a:pPr>
              <a:lnSpc>
                <a:spcPct val="90000"/>
              </a:lnSpc>
            </a:pPr>
            <a:r>
              <a:rPr lang="tr-TR"/>
              <a:t>Yüksek Proteinli Diyet</a:t>
            </a:r>
          </a:p>
        </p:txBody>
      </p:sp>
      <p:sp>
        <p:nvSpPr>
          <p:cNvPr id="4" name="İçerik Yer Tutucusu 3">
            <a:extLst>
              <a:ext uri="{FF2B5EF4-FFF2-40B4-BE49-F238E27FC236}">
                <a16:creationId xmlns:a16="http://schemas.microsoft.com/office/drawing/2014/main" id="{C9DC20EC-7551-D910-7DD8-25FB4A1669B4}"/>
              </a:ext>
            </a:extLst>
          </p:cNvPr>
          <p:cNvSpPr>
            <a:spLocks noGrp="1"/>
          </p:cNvSpPr>
          <p:nvPr>
            <p:ph idx="1"/>
          </p:nvPr>
        </p:nvSpPr>
        <p:spPr>
          <a:xfrm>
            <a:off x="1371601" y="2345635"/>
            <a:ext cx="4911392" cy="3583940"/>
          </a:xfrm>
        </p:spPr>
        <p:txBody>
          <a:bodyPr anchor="t">
            <a:normAutofit/>
          </a:bodyPr>
          <a:lstStyle/>
          <a:p>
            <a:pPr marL="0" indent="0">
              <a:lnSpc>
                <a:spcPct val="110000"/>
              </a:lnSpc>
              <a:buNone/>
            </a:pPr>
            <a:r>
              <a:rPr lang="tr-TR" sz="900" dirty="0"/>
              <a:t>Yüksek proteinli diyet, günlük protein alımını artırarak kas kütlesini korumayı ve artırmayı amaçlar. Bu diyet, genellikle karbonhidrat ve yağ alımını belirli bir oranda sınırlar, ancak protein alımını vurgular.</a:t>
            </a:r>
          </a:p>
          <a:p>
            <a:pPr marL="0" indent="0">
              <a:lnSpc>
                <a:spcPct val="110000"/>
              </a:lnSpc>
              <a:buNone/>
            </a:pPr>
            <a:r>
              <a:rPr lang="tr-TR" sz="900" dirty="0"/>
              <a:t>o	Protein kaynakları öne çıkar: Et, tavuk, balık, yumurta, süt ürünleri, baklagiller gibi yüksek proteinli gıdalar diyetin temelini oluşturur.</a:t>
            </a:r>
          </a:p>
          <a:p>
            <a:pPr marL="0" indent="0">
              <a:lnSpc>
                <a:spcPct val="110000"/>
              </a:lnSpc>
              <a:buNone/>
            </a:pPr>
            <a:r>
              <a:rPr lang="tr-TR" sz="900" dirty="0"/>
              <a:t>o	Karbonhidrat ve yağ miktarı kontrol altında tutulabilir.</a:t>
            </a:r>
          </a:p>
          <a:p>
            <a:pPr marL="0" indent="0">
              <a:lnSpc>
                <a:spcPct val="110000"/>
              </a:lnSpc>
              <a:buNone/>
            </a:pPr>
            <a:r>
              <a:rPr lang="tr-TR" sz="900" dirty="0"/>
              <a:t>o	Sporcular ve kas kütlesi artırmak isteyen bireyler tarafından sıklıkla tercih edilir.</a:t>
            </a:r>
          </a:p>
          <a:p>
            <a:pPr marL="0" indent="0">
              <a:lnSpc>
                <a:spcPct val="110000"/>
              </a:lnSpc>
              <a:buNone/>
            </a:pPr>
            <a:r>
              <a:rPr lang="tr-TR" sz="900" dirty="0"/>
              <a:t>          Avantajlar:</a:t>
            </a:r>
          </a:p>
          <a:p>
            <a:pPr>
              <a:lnSpc>
                <a:spcPct val="110000"/>
              </a:lnSpc>
            </a:pPr>
            <a:r>
              <a:rPr lang="tr-TR" sz="900" dirty="0"/>
              <a:t>Kas kütlesi artışı: Yüksek protein alımı, kas kütlesini artırabilir.</a:t>
            </a:r>
          </a:p>
          <a:p>
            <a:pPr>
              <a:lnSpc>
                <a:spcPct val="110000"/>
              </a:lnSpc>
            </a:pPr>
            <a:r>
              <a:rPr lang="tr-TR" sz="900" dirty="0"/>
              <a:t>Tokluk hissi: Protein, tokluk hissi sağlayarak kilo kontrolüne yardımcı olabilir.</a:t>
            </a:r>
          </a:p>
          <a:p>
            <a:pPr marL="0" indent="0">
              <a:lnSpc>
                <a:spcPct val="110000"/>
              </a:lnSpc>
              <a:buNone/>
            </a:pPr>
            <a:r>
              <a:rPr lang="tr-TR" sz="900" dirty="0"/>
              <a:t>         Dezavantajlar:</a:t>
            </a:r>
          </a:p>
          <a:p>
            <a:pPr>
              <a:lnSpc>
                <a:spcPct val="110000"/>
              </a:lnSpc>
            </a:pPr>
            <a:r>
              <a:rPr lang="tr-TR" sz="900" dirty="0"/>
              <a:t>Fazla protein alımı: Çok fazla protein alımı bazı insanlar için sindirim sorunlarına neden olabilir.</a:t>
            </a:r>
          </a:p>
          <a:p>
            <a:pPr>
              <a:lnSpc>
                <a:spcPct val="110000"/>
              </a:lnSpc>
            </a:pPr>
            <a:r>
              <a:rPr lang="tr-TR" sz="900" dirty="0"/>
              <a:t>Yağ ve karbonhidrat eksikliği: Bu diyetin aşırı uygulanması, yağ ve karbonhidrat alımını sınırlayarak gerekli enerji sağlanmasını engelleyebilir.</a:t>
            </a:r>
          </a:p>
          <a:p>
            <a:pPr>
              <a:lnSpc>
                <a:spcPct val="110000"/>
              </a:lnSpc>
            </a:pPr>
            <a:endParaRPr lang="tr-TR" sz="900" dirty="0"/>
          </a:p>
        </p:txBody>
      </p:sp>
      <p:pic>
        <p:nvPicPr>
          <p:cNvPr id="8" name="Grafik 7" descr="Dumbbell">
            <a:extLst>
              <a:ext uri="{FF2B5EF4-FFF2-40B4-BE49-F238E27FC236}">
                <a16:creationId xmlns:a16="http://schemas.microsoft.com/office/drawing/2014/main" id="{2311134A-5524-BAA7-7547-91E00BEFD4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4639" y="648307"/>
            <a:ext cx="5090161" cy="5090161"/>
          </a:xfrm>
          <a:prstGeom prst="rect">
            <a:avLst/>
          </a:prstGeom>
        </p:spPr>
      </p:pic>
      <p:sp>
        <p:nvSpPr>
          <p:cNvPr id="13" name="Rectangle 12">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1200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9112032-B263-18A0-CB5B-D6D0246DA1F0}"/>
              </a:ext>
            </a:extLst>
          </p:cNvPr>
          <p:cNvSpPr>
            <a:spLocks noGrp="1"/>
          </p:cNvSpPr>
          <p:nvPr>
            <p:ph type="title"/>
          </p:nvPr>
        </p:nvSpPr>
        <p:spPr>
          <a:xfrm>
            <a:off x="667569" y="5553718"/>
            <a:ext cx="7203004" cy="1054645"/>
          </a:xfrm>
        </p:spPr>
        <p:txBody>
          <a:bodyPr vert="horz" lIns="0" tIns="0" rIns="0" bIns="0" rtlCol="0" anchor="ctr">
            <a:normAutofit/>
          </a:bodyPr>
          <a:lstStyle/>
          <a:p>
            <a:endParaRPr lang="en-US" sz="3200" spc="750">
              <a:solidFill>
                <a:schemeClr val="bg1"/>
              </a:solidFill>
            </a:endParaRPr>
          </a:p>
        </p:txBody>
      </p:sp>
      <p:pic>
        <p:nvPicPr>
          <p:cNvPr id="4" name="İçerik Yer Tutucusu 3" descr="metin, ekran görüntüsü, diyagram, öykü gelişim çizgisi; kumpas; grafiğini çıkarma içeren bir resim&#10;&#10;Açıklama otomatik olarak oluşturuldu">
            <a:extLst>
              <a:ext uri="{FF2B5EF4-FFF2-40B4-BE49-F238E27FC236}">
                <a16:creationId xmlns:a16="http://schemas.microsoft.com/office/drawing/2014/main" id="{373F7176-8E0A-A1D2-F01E-2C272E0C9FF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410955" y="457200"/>
            <a:ext cx="7376815" cy="4407647"/>
          </a:xfrm>
          <a:prstGeom prst="rect">
            <a:avLst/>
          </a:prstGeom>
          <a:noFill/>
        </p:spPr>
      </p:pic>
    </p:spTree>
    <p:extLst>
      <p:ext uri="{BB962C8B-B14F-4D97-AF65-F5344CB8AC3E}">
        <p14:creationId xmlns:p14="http://schemas.microsoft.com/office/powerpoint/2010/main" val="4285657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B192B402-67C0-A5C6-F88D-EE4EA415DB9A}"/>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dirty="0" err="1">
                <a:solidFill>
                  <a:schemeClr val="bg1"/>
                </a:solidFill>
              </a:rPr>
              <a:t>Artık</a:t>
            </a:r>
            <a:r>
              <a:rPr lang="en-US" sz="3200" spc="750" dirty="0">
                <a:solidFill>
                  <a:schemeClr val="bg1"/>
                </a:solidFill>
              </a:rPr>
              <a:t> Anal</a:t>
            </a:r>
            <a:r>
              <a:rPr lang="tr-TR" sz="3200" spc="750" dirty="0">
                <a:solidFill>
                  <a:schemeClr val="bg1"/>
                </a:solidFill>
              </a:rPr>
              <a:t>i</a:t>
            </a:r>
            <a:r>
              <a:rPr lang="en-US" sz="3200" spc="750" dirty="0">
                <a:solidFill>
                  <a:schemeClr val="bg1"/>
                </a:solidFill>
              </a:rPr>
              <a:t>z</a:t>
            </a:r>
            <a:r>
              <a:rPr lang="tr-TR" sz="3200" spc="750" dirty="0">
                <a:solidFill>
                  <a:schemeClr val="bg1"/>
                </a:solidFill>
              </a:rPr>
              <a:t>i</a:t>
            </a:r>
            <a:endParaRPr lang="en-US" sz="3200" spc="750" dirty="0">
              <a:solidFill>
                <a:schemeClr val="bg1"/>
              </a:solidFill>
            </a:endParaRPr>
          </a:p>
        </p:txBody>
      </p:sp>
      <p:pic>
        <p:nvPicPr>
          <p:cNvPr id="4" name="İçerik Yer Tutucusu 3" descr="diyagram, metin, ekran görüntüsü, çizgi içeren bir resim&#10;&#10;Açıklama otomatik olarak oluşturuldu">
            <a:extLst>
              <a:ext uri="{FF2B5EF4-FFF2-40B4-BE49-F238E27FC236}">
                <a16:creationId xmlns:a16="http://schemas.microsoft.com/office/drawing/2014/main" id="{402CC29B-5F27-553C-6A5F-A51F9C6DBB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3619" y="1223428"/>
            <a:ext cx="7214138" cy="4418658"/>
          </a:xfrm>
          <a:prstGeom prst="rect">
            <a:avLst/>
          </a:prstGeom>
          <a:noFill/>
        </p:spPr>
      </p:pic>
    </p:spTree>
    <p:extLst>
      <p:ext uri="{BB962C8B-B14F-4D97-AF65-F5344CB8AC3E}">
        <p14:creationId xmlns:p14="http://schemas.microsoft.com/office/powerpoint/2010/main" val="300780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592FA21-2472-2418-0DDA-10FA230D0AC5}"/>
              </a:ext>
            </a:extLst>
          </p:cNvPr>
          <p:cNvSpPr>
            <a:spLocks noGrp="1"/>
          </p:cNvSpPr>
          <p:nvPr>
            <p:ph type="title"/>
          </p:nvPr>
        </p:nvSpPr>
        <p:spPr>
          <a:xfrm>
            <a:off x="1371600" y="457200"/>
            <a:ext cx="4911393" cy="1556724"/>
          </a:xfrm>
        </p:spPr>
        <p:txBody>
          <a:bodyPr anchor="b">
            <a:normAutofit/>
          </a:bodyPr>
          <a:lstStyle/>
          <a:p>
            <a:r>
              <a:rPr lang="tr-TR" dirty="0"/>
              <a:t>sonuç</a:t>
            </a:r>
          </a:p>
        </p:txBody>
      </p:sp>
      <p:sp>
        <p:nvSpPr>
          <p:cNvPr id="3" name="İçerik Yer Tutucusu 2">
            <a:extLst>
              <a:ext uri="{FF2B5EF4-FFF2-40B4-BE49-F238E27FC236}">
                <a16:creationId xmlns:a16="http://schemas.microsoft.com/office/drawing/2014/main" id="{CF97EC20-3F7E-1540-6128-57929F2845D9}"/>
              </a:ext>
            </a:extLst>
          </p:cNvPr>
          <p:cNvSpPr>
            <a:spLocks noGrp="1"/>
          </p:cNvSpPr>
          <p:nvPr>
            <p:ph idx="1"/>
          </p:nvPr>
        </p:nvSpPr>
        <p:spPr>
          <a:xfrm>
            <a:off x="1371601" y="2345635"/>
            <a:ext cx="4911392" cy="3583940"/>
          </a:xfrm>
        </p:spPr>
        <p:txBody>
          <a:bodyPr anchor="t">
            <a:normAutofit/>
          </a:bodyPr>
          <a:lstStyle/>
          <a:p>
            <a:r>
              <a:rPr lang="tr-TR" sz="1500" kern="100" dirty="0">
                <a:effectLst/>
                <a:latin typeface="Times New Roman" panose="02020603050405020304" pitchFamily="18" charset="0"/>
                <a:ea typeface="Calibri" panose="020F0502020204030204" pitchFamily="34" charset="0"/>
                <a:cs typeface="Times New Roman" panose="02020603050405020304" pitchFamily="18" charset="0"/>
              </a:rPr>
              <a:t>Doğrusal model, verilen özelliklere dayanarak makul bir kalori tahmini sunsa da artıkların analizi, kalori içeriğini etkileyen ve modelde hesaba katılmayan faktörlerin olduğunu göstermektedir. Bu durum, kalori tahminlerinin belirli noktalarda sapma gösterdiğini ve modelin tam bir açıklama yapmadığını işaret eder. Kalori tahminlerinin doğruluğunu artırmak ve gıdalardaki gizli kalori kaynaklarını ortaya çıkarmak amacıyla, muhtemelen daha karmaşık modelleme teknikleri veya ek özelliklerin dahil edilmesini içeren daha detaylı bir araştırma yapılması önerilmektedir. Bu analiz, beslenme bilimine katkıda bulunmak ve daha etkili kalori tahminleme modelleri geliştirmek adına önemli bir fırsat sunmaktadır.</a:t>
            </a:r>
            <a:endParaRPr lang="tr-TR" sz="15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sz="1500" dirty="0"/>
          </a:p>
        </p:txBody>
      </p:sp>
      <p:pic>
        <p:nvPicPr>
          <p:cNvPr id="7" name="Graphique 6" descr="Head with Gears">
            <a:extLst>
              <a:ext uri="{FF2B5EF4-FFF2-40B4-BE49-F238E27FC236}">
                <a16:creationId xmlns:a16="http://schemas.microsoft.com/office/drawing/2014/main" id="{E07F304C-C129-A8B8-3DA3-B56DF6429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4639" y="648307"/>
            <a:ext cx="5090161" cy="5090161"/>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674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FADC699-9380-742B-A34E-979FA3174959}"/>
              </a:ext>
            </a:extLst>
          </p:cNvPr>
          <p:cNvSpPr>
            <a:spLocks noGrp="1"/>
          </p:cNvSpPr>
          <p:nvPr>
            <p:ph type="title"/>
          </p:nvPr>
        </p:nvSpPr>
        <p:spPr>
          <a:xfrm>
            <a:off x="1371600" y="457200"/>
            <a:ext cx="4911393" cy="1556724"/>
          </a:xfrm>
        </p:spPr>
        <p:txBody>
          <a:bodyPr anchor="b">
            <a:normAutofit/>
          </a:bodyPr>
          <a:lstStyle/>
          <a:p>
            <a:r>
              <a:rPr lang="tr-TR" dirty="0" err="1"/>
              <a:t>FoodData</a:t>
            </a:r>
            <a:r>
              <a:rPr lang="tr-TR" dirty="0"/>
              <a:t> </a:t>
            </a:r>
            <a:r>
              <a:rPr lang="tr-TR" dirty="0" err="1"/>
              <a:t>MerkeZİ</a:t>
            </a:r>
            <a:endParaRPr lang="tr-TR" dirty="0"/>
          </a:p>
        </p:txBody>
      </p:sp>
      <p:sp>
        <p:nvSpPr>
          <p:cNvPr id="3" name="İçerik Yer Tutucusu 2">
            <a:extLst>
              <a:ext uri="{FF2B5EF4-FFF2-40B4-BE49-F238E27FC236}">
                <a16:creationId xmlns:a16="http://schemas.microsoft.com/office/drawing/2014/main" id="{558DE30F-D5FB-0390-1D3A-57AD21D6F69A}"/>
              </a:ext>
            </a:extLst>
          </p:cNvPr>
          <p:cNvSpPr>
            <a:spLocks noGrp="1"/>
          </p:cNvSpPr>
          <p:nvPr>
            <p:ph idx="1"/>
          </p:nvPr>
        </p:nvSpPr>
        <p:spPr>
          <a:xfrm>
            <a:off x="1371601" y="2345635"/>
            <a:ext cx="4911392" cy="3583940"/>
          </a:xfrm>
        </p:spPr>
        <p:txBody>
          <a:bodyPr anchor="t">
            <a:noAutofit/>
          </a:bodyPr>
          <a:lstStyle/>
          <a:p>
            <a:pPr>
              <a:lnSpc>
                <a:spcPct val="110000"/>
              </a:lnSpc>
            </a:pPr>
            <a:r>
              <a:rPr lang="tr-TR" sz="1400" dirty="0"/>
              <a:t>Gıda arzı ve diyetle alınan gıdalar ile sağlık arasındaki ilişkilerin bilimsel olarak anlaşılması yıllar içinde gelişmiştir. </a:t>
            </a:r>
            <a:r>
              <a:rPr lang="tr-TR" sz="1400" dirty="0" err="1"/>
              <a:t>USDA'nın</a:t>
            </a:r>
            <a:r>
              <a:rPr lang="tr-TR" sz="1400" dirty="0"/>
              <a:t> gıda bileşimi veri kaynakları da araştırmacılar, politika yapıcılar, beslenme ve sağlık uzmanları ve ürün geliştiriciler dahil olmak üzere çeşitli kullanıcıların ihtiyaçlarını karşılamak için gelişmektedir.</a:t>
            </a:r>
          </a:p>
          <a:p>
            <a:pPr>
              <a:lnSpc>
                <a:spcPct val="110000"/>
              </a:lnSpc>
            </a:pPr>
            <a:r>
              <a:rPr lang="tr-TR" sz="1400" dirty="0"/>
              <a:t>Son yıllarda, gıda arzında hızla artan değişim hızı ve gıda verilerinin artan kullanım çeşitliliği, gıdalar ve gıda ürünlerindeki besinler ve diğer bileşenler hakkında şeffaf ve kolay erişilebilir bilgilere olan ihtiyacı büyük ölçüde artırmıştır. Bu ihtiyaç, gıda profili bilgilerinin bilimsel olarak titiz bir şekilde analiz edilmesi, derlenmesi ve sunulması için yeni bir yaklaşım gerektirmektedir. </a:t>
            </a:r>
            <a:r>
              <a:rPr lang="tr-TR" sz="1400" dirty="0" err="1"/>
              <a:t>FoodData</a:t>
            </a:r>
            <a:r>
              <a:rPr lang="tr-TR" sz="1400" dirty="0"/>
              <a:t> Central bu yeni yaklaşımı somutlaştırmaya devam ediyor.</a:t>
            </a:r>
          </a:p>
          <a:p>
            <a:pPr>
              <a:lnSpc>
                <a:spcPct val="110000"/>
              </a:lnSpc>
            </a:pPr>
            <a:endParaRPr lang="tr-TR" sz="1400" dirty="0"/>
          </a:p>
        </p:txBody>
      </p:sp>
      <p:pic>
        <p:nvPicPr>
          <p:cNvPr id="7" name="Graphic 6" descr="Sağlık">
            <a:extLst>
              <a:ext uri="{FF2B5EF4-FFF2-40B4-BE49-F238E27FC236}">
                <a16:creationId xmlns:a16="http://schemas.microsoft.com/office/drawing/2014/main" id="{3F9F74B4-6C83-D83C-1B9E-084FA3EBE6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4639" y="648307"/>
            <a:ext cx="5090161" cy="5090161"/>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036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A0AA083-0A46-41EF-294B-7E9BA2E52FA0}"/>
              </a:ext>
            </a:extLst>
          </p:cNvPr>
          <p:cNvSpPr>
            <a:spLocks noGrp="1"/>
          </p:cNvSpPr>
          <p:nvPr>
            <p:ph type="title"/>
          </p:nvPr>
        </p:nvSpPr>
        <p:spPr>
          <a:xfrm>
            <a:off x="1371600" y="457200"/>
            <a:ext cx="4911393" cy="1556724"/>
          </a:xfrm>
        </p:spPr>
        <p:txBody>
          <a:bodyPr anchor="b">
            <a:normAutofit/>
          </a:bodyPr>
          <a:lstStyle/>
          <a:p>
            <a:r>
              <a:rPr lang="tr-TR" dirty="0"/>
              <a:t>ARAŞTIRMA HEDEFLERİ</a:t>
            </a:r>
          </a:p>
        </p:txBody>
      </p:sp>
      <p:sp>
        <p:nvSpPr>
          <p:cNvPr id="3" name="İçerik Yer Tutucusu 2">
            <a:extLst>
              <a:ext uri="{FF2B5EF4-FFF2-40B4-BE49-F238E27FC236}">
                <a16:creationId xmlns:a16="http://schemas.microsoft.com/office/drawing/2014/main" id="{B5E2B8F3-382F-EBBA-E318-D7B512992EB6}"/>
              </a:ext>
            </a:extLst>
          </p:cNvPr>
          <p:cNvSpPr>
            <a:spLocks noGrp="1"/>
          </p:cNvSpPr>
          <p:nvPr>
            <p:ph idx="1"/>
          </p:nvPr>
        </p:nvSpPr>
        <p:spPr>
          <a:xfrm>
            <a:off x="1371601" y="2013924"/>
            <a:ext cx="5165386" cy="3915651"/>
          </a:xfrm>
        </p:spPr>
        <p:txBody>
          <a:bodyPr anchor="t">
            <a:normAutofit/>
          </a:bodyPr>
          <a:lstStyle/>
          <a:p>
            <a:pPr marL="342900" lvl="0" indent="-342900">
              <a:lnSpc>
                <a:spcPct val="110000"/>
              </a:lnSpc>
              <a:buFont typeface="+mj-lt"/>
              <a:buAutoNum type="arabicPeriod"/>
            </a:pPr>
            <a:r>
              <a:rPr lang="tr-TR" sz="1600" kern="100" dirty="0">
                <a:effectLst/>
                <a:latin typeface="Times New Roman" panose="02020603050405020304" pitchFamily="18" charset="0"/>
                <a:ea typeface="Calibri" panose="020F0502020204030204" pitchFamily="34" charset="0"/>
                <a:cs typeface="Times New Roman" panose="02020603050405020304" pitchFamily="18" charset="0"/>
              </a:rPr>
              <a:t>Besin Değerlerinin Karşılaştırılması</a:t>
            </a:r>
          </a:p>
          <a:p>
            <a:pPr marL="342900" lvl="0" indent="-342900">
              <a:lnSpc>
                <a:spcPct val="110000"/>
              </a:lnSpc>
              <a:buFont typeface="+mj-lt"/>
              <a:buAutoNum type="arabicPeriod"/>
            </a:pPr>
            <a:r>
              <a:rPr lang="tr-TR" sz="1600" kern="100" dirty="0">
                <a:effectLst/>
                <a:latin typeface="Times New Roman" panose="02020603050405020304" pitchFamily="18" charset="0"/>
                <a:ea typeface="Calibri" panose="020F0502020204030204" pitchFamily="34" charset="0"/>
                <a:cs typeface="Times New Roman" panose="02020603050405020304" pitchFamily="18" charset="0"/>
              </a:rPr>
              <a:t>Dengeli Beslenme Modeli</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Font typeface="+mj-lt"/>
              <a:buAutoNum type="arabicPeriod"/>
            </a:pPr>
            <a:r>
              <a:rPr lang="tr-TR" sz="1600" kern="100" dirty="0">
                <a:effectLst/>
                <a:latin typeface="Times New Roman" panose="02020603050405020304" pitchFamily="18" charset="0"/>
                <a:ea typeface="Calibri" panose="020F0502020204030204" pitchFamily="34" charset="0"/>
                <a:cs typeface="Times New Roman" panose="02020603050405020304" pitchFamily="18" charset="0"/>
              </a:rPr>
              <a:t>Besin Çeşitliliği ve Sağlık İlişkisi</a:t>
            </a:r>
          </a:p>
          <a:p>
            <a:pPr marL="342900" lvl="0" indent="-342900">
              <a:lnSpc>
                <a:spcPct val="110000"/>
              </a:lnSpc>
              <a:buFont typeface="+mj-lt"/>
              <a:buAutoNum type="arabicPeriod"/>
            </a:pPr>
            <a:r>
              <a:rPr lang="tr-TR" sz="1600" kern="100" dirty="0">
                <a:effectLst/>
                <a:latin typeface="Times New Roman" panose="02020603050405020304" pitchFamily="18" charset="0"/>
                <a:ea typeface="Calibri" panose="020F0502020204030204" pitchFamily="34" charset="0"/>
                <a:cs typeface="Times New Roman" panose="02020603050405020304" pitchFamily="18" charset="0"/>
              </a:rPr>
              <a:t>Diyet ve Hidrasyon İlişkisi</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Font typeface="+mj-lt"/>
              <a:buAutoNum type="arabicPeriod"/>
            </a:pPr>
            <a:r>
              <a:rPr lang="tr-TR" sz="1600" kern="100" dirty="0">
                <a:effectLst/>
                <a:latin typeface="Times New Roman" panose="02020603050405020304" pitchFamily="18" charset="0"/>
                <a:ea typeface="Calibri" panose="020F0502020204030204" pitchFamily="34" charset="0"/>
                <a:cs typeface="Times New Roman" panose="02020603050405020304" pitchFamily="18" charset="0"/>
              </a:rPr>
              <a:t>Beslenme Düzenlerinin İncelenmesi</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0000"/>
              </a:lnSpc>
              <a:buFont typeface="+mj-lt"/>
              <a:buAutoNum type="arabicPeriod"/>
            </a:pPr>
            <a:r>
              <a:rPr lang="tr-TR" sz="1600" kern="100" dirty="0">
                <a:effectLst/>
                <a:latin typeface="Times New Roman" panose="02020603050405020304" pitchFamily="18" charset="0"/>
                <a:ea typeface="Calibri" panose="020F0502020204030204" pitchFamily="34" charset="0"/>
                <a:cs typeface="Times New Roman" panose="02020603050405020304" pitchFamily="18" charset="0"/>
              </a:rPr>
              <a:t>Kalori Tahmin Modelleri</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0000"/>
              </a:lnSpc>
              <a:spcAft>
                <a:spcPts val="800"/>
              </a:spcAft>
              <a:buNone/>
            </a:pPr>
            <a:r>
              <a:rPr lang="tr-TR" sz="1600" kern="100" dirty="0">
                <a:effectLst/>
                <a:latin typeface="Times New Roman" panose="02020603050405020304" pitchFamily="18" charset="0"/>
                <a:ea typeface="Calibri" panose="020F0502020204030204" pitchFamily="34" charset="0"/>
                <a:cs typeface="Times New Roman" panose="02020603050405020304" pitchFamily="18" charset="0"/>
              </a:rPr>
              <a:t>Bu problem tanımı doğrultusunda yapılacak analizler, beslenme alışkanlıklarının sağlık üzerindeki etkilerini daha iyi anlamamıza ve bireylere daha sağlıklı yaşam tarzlarına yönlendirmelerine yardımcı olacak önemli bilgiler sunabilir.</a:t>
            </a:r>
            <a:endParaRPr lang="tr-TR"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tr-TR" sz="1600" dirty="0"/>
          </a:p>
        </p:txBody>
      </p:sp>
      <p:pic>
        <p:nvPicPr>
          <p:cNvPr id="7" name="Graphic 6" descr="Çalıştır">
            <a:extLst>
              <a:ext uri="{FF2B5EF4-FFF2-40B4-BE49-F238E27FC236}">
                <a16:creationId xmlns:a16="http://schemas.microsoft.com/office/drawing/2014/main" id="{C4F21E61-8433-D21B-BC2D-9E7A8E6FCF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4639" y="648307"/>
            <a:ext cx="5090161" cy="5090161"/>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772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3760220-5641-507B-62E4-2D837D781C3F}"/>
              </a:ext>
            </a:extLst>
          </p:cNvPr>
          <p:cNvSpPr>
            <a:spLocks noGrp="1"/>
          </p:cNvSpPr>
          <p:nvPr>
            <p:ph type="title"/>
          </p:nvPr>
        </p:nvSpPr>
        <p:spPr>
          <a:xfrm>
            <a:off x="1371600" y="457200"/>
            <a:ext cx="4911393" cy="1556724"/>
          </a:xfrm>
        </p:spPr>
        <p:txBody>
          <a:bodyPr anchor="b">
            <a:normAutofit/>
          </a:bodyPr>
          <a:lstStyle/>
          <a:p>
            <a:r>
              <a:rPr lang="tr-TR" dirty="0"/>
              <a:t>VERİ SETİNİ ANLAMA</a:t>
            </a:r>
          </a:p>
        </p:txBody>
      </p:sp>
      <p:sp>
        <p:nvSpPr>
          <p:cNvPr id="3" name="İçerik Yer Tutucusu 2">
            <a:extLst>
              <a:ext uri="{FF2B5EF4-FFF2-40B4-BE49-F238E27FC236}">
                <a16:creationId xmlns:a16="http://schemas.microsoft.com/office/drawing/2014/main" id="{93F4E609-1527-01FB-07B9-084F11489E45}"/>
              </a:ext>
            </a:extLst>
          </p:cNvPr>
          <p:cNvSpPr>
            <a:spLocks noGrp="1"/>
          </p:cNvSpPr>
          <p:nvPr>
            <p:ph idx="1"/>
          </p:nvPr>
        </p:nvSpPr>
        <p:spPr>
          <a:xfrm>
            <a:off x="1371601" y="2345635"/>
            <a:ext cx="4911392" cy="3583940"/>
          </a:xfrm>
        </p:spPr>
        <p:txBody>
          <a:bodyPr anchor="t">
            <a:normAutofit/>
          </a:bodyPr>
          <a:lstStyle/>
          <a:p>
            <a:r>
              <a:rPr lang="tr-TR" sz="2400" dirty="0"/>
              <a:t>Beslenme verilerini </a:t>
            </a:r>
            <a:r>
              <a:rPr lang="tr-TR" sz="2400" dirty="0" err="1"/>
              <a:t>USDA'nın</a:t>
            </a:r>
            <a:r>
              <a:rPr lang="tr-TR" sz="2400" dirty="0"/>
              <a:t> </a:t>
            </a:r>
            <a:r>
              <a:rPr lang="tr-TR" sz="2400" dirty="0" err="1"/>
              <a:t>FoodData</a:t>
            </a:r>
            <a:r>
              <a:rPr lang="tr-TR" sz="2400" dirty="0"/>
              <a:t> Central web sitesinden </a:t>
            </a:r>
            <a:r>
              <a:rPr lang="tr-TR" sz="2400" dirty="0" err="1"/>
              <a:t>alınor</a:t>
            </a:r>
            <a:r>
              <a:rPr lang="tr-TR" sz="2400" dirty="0"/>
              <a:t>. Bu veriler, 7.793 yaygın gıdanın kalori içeriğinin yanı sıra besin bileşimlerini de içerir. Her satır bir gıda maddesini temsil eder ve besin değerleri 100 g porsiyona dayanır. </a:t>
            </a:r>
          </a:p>
        </p:txBody>
      </p:sp>
      <p:pic>
        <p:nvPicPr>
          <p:cNvPr id="7" name="Graphic 6" descr="Hata">
            <a:extLst>
              <a:ext uri="{FF2B5EF4-FFF2-40B4-BE49-F238E27FC236}">
                <a16:creationId xmlns:a16="http://schemas.microsoft.com/office/drawing/2014/main" id="{D6C459D2-3937-D955-73A7-CE35452410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4639" y="648307"/>
            <a:ext cx="5090161" cy="5090161"/>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978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C13C8B9-72F7-ADCB-9ED2-277437BC8677}"/>
              </a:ext>
            </a:extLst>
          </p:cNvPr>
          <p:cNvSpPr>
            <a:spLocks noGrp="1"/>
          </p:cNvSpPr>
          <p:nvPr>
            <p:ph type="title"/>
          </p:nvPr>
        </p:nvSpPr>
        <p:spPr>
          <a:xfrm>
            <a:off x="1157084" y="374427"/>
            <a:ext cx="10374517" cy="971512"/>
          </a:xfrm>
        </p:spPr>
        <p:txBody>
          <a:bodyPr anchor="ctr">
            <a:normAutofit/>
          </a:bodyPr>
          <a:lstStyle/>
          <a:p>
            <a:r>
              <a:rPr lang="tr-TR" sz="3200" dirty="0">
                <a:solidFill>
                  <a:schemeClr val="bg1"/>
                </a:solidFill>
              </a:rPr>
              <a:t>SÜTUN AÇIKLAMALARI</a:t>
            </a:r>
          </a:p>
        </p:txBody>
      </p:sp>
      <p:graphicFrame>
        <p:nvGraphicFramePr>
          <p:cNvPr id="5" name="İçerik Yer Tutucusu 2">
            <a:extLst>
              <a:ext uri="{FF2B5EF4-FFF2-40B4-BE49-F238E27FC236}">
                <a16:creationId xmlns:a16="http://schemas.microsoft.com/office/drawing/2014/main" id="{EA688D91-701A-1B99-FBC8-9A6738D32394}"/>
              </a:ext>
            </a:extLst>
          </p:cNvPr>
          <p:cNvGraphicFramePr>
            <a:graphicFrameLocks noGrp="1"/>
          </p:cNvGraphicFramePr>
          <p:nvPr>
            <p:ph idx="1"/>
            <p:extLst>
              <p:ext uri="{D42A27DB-BD31-4B8C-83A1-F6EECF244321}">
                <p14:modId xmlns:p14="http://schemas.microsoft.com/office/powerpoint/2010/main" val="1315242026"/>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571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Yer Tutucusu 4">
            <a:extLst>
              <a:ext uri="{FF2B5EF4-FFF2-40B4-BE49-F238E27FC236}">
                <a16:creationId xmlns:a16="http://schemas.microsoft.com/office/drawing/2014/main" id="{2677B8E0-6CCB-924F-7622-4546BE9D74DB}"/>
              </a:ext>
            </a:extLst>
          </p:cNvPr>
          <p:cNvSpPr>
            <a:spLocks noGrp="1"/>
          </p:cNvSpPr>
          <p:nvPr>
            <p:ph type="body" idx="1"/>
          </p:nvPr>
        </p:nvSpPr>
        <p:spPr>
          <a:xfrm>
            <a:off x="1371600" y="1235413"/>
            <a:ext cx="4841076" cy="1015597"/>
          </a:xfrm>
        </p:spPr>
        <p:txBody>
          <a:bodyPr/>
          <a:lstStyle/>
          <a:p>
            <a:r>
              <a:rPr lang="tr-TR" dirty="0"/>
              <a:t>VERİ SETİ BOYUTU </a:t>
            </a:r>
          </a:p>
        </p:txBody>
      </p:sp>
      <p:pic>
        <p:nvPicPr>
          <p:cNvPr id="10" name="İçerik Yer Tutucusu 9">
            <a:extLst>
              <a:ext uri="{FF2B5EF4-FFF2-40B4-BE49-F238E27FC236}">
                <a16:creationId xmlns:a16="http://schemas.microsoft.com/office/drawing/2014/main" id="{541C332D-800A-9B36-C970-28A46BD74474}"/>
              </a:ext>
            </a:extLst>
          </p:cNvPr>
          <p:cNvPicPr>
            <a:picLocks noGrp="1" noChangeAspect="1"/>
          </p:cNvPicPr>
          <p:nvPr>
            <p:ph sz="half" idx="2"/>
          </p:nvPr>
        </p:nvPicPr>
        <p:blipFill>
          <a:blip r:embed="rId2"/>
          <a:stretch>
            <a:fillRect/>
          </a:stretch>
        </p:blipFill>
        <p:spPr>
          <a:xfrm>
            <a:off x="7083316" y="1344802"/>
            <a:ext cx="3620128" cy="906208"/>
          </a:xfrm>
          <a:prstGeom prst="rect">
            <a:avLst/>
          </a:prstGeom>
        </p:spPr>
      </p:pic>
      <p:sp>
        <p:nvSpPr>
          <p:cNvPr id="7" name="Metin Yer Tutucusu 6">
            <a:extLst>
              <a:ext uri="{FF2B5EF4-FFF2-40B4-BE49-F238E27FC236}">
                <a16:creationId xmlns:a16="http://schemas.microsoft.com/office/drawing/2014/main" id="{F4E31F8D-8A4F-C278-1BF0-4BF290AF2132}"/>
              </a:ext>
            </a:extLst>
          </p:cNvPr>
          <p:cNvSpPr>
            <a:spLocks noGrp="1"/>
          </p:cNvSpPr>
          <p:nvPr>
            <p:ph type="body" sz="quarter" idx="3"/>
          </p:nvPr>
        </p:nvSpPr>
        <p:spPr>
          <a:xfrm>
            <a:off x="1371600" y="3429000"/>
            <a:ext cx="3054485" cy="1422022"/>
          </a:xfrm>
        </p:spPr>
        <p:txBody>
          <a:bodyPr/>
          <a:lstStyle/>
          <a:p>
            <a:r>
              <a:rPr lang="tr-TR" dirty="0"/>
              <a:t>İSTATİSTİKSEL ÖZET</a:t>
            </a:r>
          </a:p>
        </p:txBody>
      </p:sp>
      <p:sp>
        <p:nvSpPr>
          <p:cNvPr id="4" name="Başlık 3">
            <a:extLst>
              <a:ext uri="{FF2B5EF4-FFF2-40B4-BE49-F238E27FC236}">
                <a16:creationId xmlns:a16="http://schemas.microsoft.com/office/drawing/2014/main" id="{74347CE0-92C0-D5EA-AEF0-B6F3E5459336}"/>
              </a:ext>
            </a:extLst>
          </p:cNvPr>
          <p:cNvSpPr>
            <a:spLocks noGrp="1"/>
          </p:cNvSpPr>
          <p:nvPr>
            <p:ph type="title"/>
          </p:nvPr>
        </p:nvSpPr>
        <p:spPr>
          <a:xfrm flipV="1">
            <a:off x="1371600" y="223735"/>
            <a:ext cx="10241280" cy="571792"/>
          </a:xfrm>
        </p:spPr>
        <p:txBody>
          <a:bodyPr/>
          <a:lstStyle/>
          <a:p>
            <a:endParaRPr lang="tr-TR" dirty="0"/>
          </a:p>
        </p:txBody>
      </p:sp>
      <p:pic>
        <p:nvPicPr>
          <p:cNvPr id="11" name="İçerik Yer Tutucusu 10">
            <a:extLst>
              <a:ext uri="{FF2B5EF4-FFF2-40B4-BE49-F238E27FC236}">
                <a16:creationId xmlns:a16="http://schemas.microsoft.com/office/drawing/2014/main" id="{C3642063-0920-C962-9E5E-17A4ACB4228E}"/>
              </a:ext>
            </a:extLst>
          </p:cNvPr>
          <p:cNvPicPr>
            <a:picLocks noGrp="1" noChangeAspect="1"/>
          </p:cNvPicPr>
          <p:nvPr>
            <p:ph sz="quarter" idx="4"/>
          </p:nvPr>
        </p:nvPicPr>
        <p:blipFill>
          <a:blip r:embed="rId3"/>
          <a:stretch>
            <a:fillRect/>
          </a:stretch>
        </p:blipFill>
        <p:spPr>
          <a:xfrm>
            <a:off x="4796583" y="2690896"/>
            <a:ext cx="7040033" cy="2738760"/>
          </a:xfrm>
          <a:prstGeom prst="rect">
            <a:avLst/>
          </a:prstGeom>
        </p:spPr>
      </p:pic>
    </p:spTree>
    <p:extLst>
      <p:ext uri="{BB962C8B-B14F-4D97-AF65-F5344CB8AC3E}">
        <p14:creationId xmlns:p14="http://schemas.microsoft.com/office/powerpoint/2010/main" val="105686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aşlık 6">
            <a:extLst>
              <a:ext uri="{FF2B5EF4-FFF2-40B4-BE49-F238E27FC236}">
                <a16:creationId xmlns:a16="http://schemas.microsoft.com/office/drawing/2014/main" id="{207119AB-62B3-F6EF-8B06-A6CA5BA39510}"/>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dirty="0" err="1">
                <a:solidFill>
                  <a:schemeClr val="bg1"/>
                </a:solidFill>
              </a:rPr>
              <a:t>Eks</a:t>
            </a:r>
            <a:r>
              <a:rPr lang="tr-TR" sz="3200" spc="750" dirty="0">
                <a:solidFill>
                  <a:schemeClr val="bg1"/>
                </a:solidFill>
              </a:rPr>
              <a:t>İ</a:t>
            </a:r>
            <a:r>
              <a:rPr lang="en-US" sz="3200" spc="750" dirty="0">
                <a:solidFill>
                  <a:schemeClr val="bg1"/>
                </a:solidFill>
              </a:rPr>
              <a:t>k Ver</a:t>
            </a:r>
            <a:r>
              <a:rPr lang="tr-TR" sz="3200" spc="750" dirty="0">
                <a:solidFill>
                  <a:schemeClr val="bg1"/>
                </a:solidFill>
              </a:rPr>
              <a:t>İ</a:t>
            </a:r>
            <a:r>
              <a:rPr lang="en-US" sz="3200" spc="750" dirty="0" err="1">
                <a:solidFill>
                  <a:schemeClr val="bg1"/>
                </a:solidFill>
              </a:rPr>
              <a:t>ler</a:t>
            </a:r>
            <a:r>
              <a:rPr lang="tr-TR" sz="3200" spc="750" dirty="0">
                <a:solidFill>
                  <a:schemeClr val="bg1"/>
                </a:solidFill>
              </a:rPr>
              <a:t>İ</a:t>
            </a:r>
            <a:r>
              <a:rPr lang="en-US" sz="3200" spc="750" dirty="0">
                <a:solidFill>
                  <a:schemeClr val="bg1"/>
                </a:solidFill>
              </a:rPr>
              <a:t>n </a:t>
            </a:r>
            <a:r>
              <a:rPr lang="en-US" sz="3200" spc="750" dirty="0" err="1">
                <a:solidFill>
                  <a:schemeClr val="bg1"/>
                </a:solidFill>
              </a:rPr>
              <a:t>Görselleşt</a:t>
            </a:r>
            <a:r>
              <a:rPr lang="tr-TR" sz="3200" spc="750" dirty="0">
                <a:solidFill>
                  <a:schemeClr val="bg1"/>
                </a:solidFill>
              </a:rPr>
              <a:t>İ</a:t>
            </a:r>
            <a:r>
              <a:rPr lang="en-US" sz="3200" spc="750" dirty="0">
                <a:solidFill>
                  <a:schemeClr val="bg1"/>
                </a:solidFill>
              </a:rPr>
              <a:t>r</a:t>
            </a:r>
            <a:r>
              <a:rPr lang="tr-TR" sz="3200" spc="750" dirty="0">
                <a:solidFill>
                  <a:schemeClr val="bg1"/>
                </a:solidFill>
              </a:rPr>
              <a:t>İ</a:t>
            </a:r>
            <a:r>
              <a:rPr lang="en-US" sz="3200" spc="750" dirty="0" err="1">
                <a:solidFill>
                  <a:schemeClr val="bg1"/>
                </a:solidFill>
              </a:rPr>
              <a:t>lmes</a:t>
            </a:r>
            <a:r>
              <a:rPr lang="tr-TR" sz="3200" spc="750" dirty="0">
                <a:solidFill>
                  <a:schemeClr val="bg1"/>
                </a:solidFill>
              </a:rPr>
              <a:t>İ</a:t>
            </a:r>
            <a:endParaRPr lang="en-US" sz="3200" spc="750" dirty="0">
              <a:solidFill>
                <a:schemeClr val="bg1"/>
              </a:solidFill>
            </a:endParaRPr>
          </a:p>
        </p:txBody>
      </p:sp>
      <p:pic>
        <p:nvPicPr>
          <p:cNvPr id="15" name="İçerik Yer Tutucusu 14">
            <a:extLst>
              <a:ext uri="{FF2B5EF4-FFF2-40B4-BE49-F238E27FC236}">
                <a16:creationId xmlns:a16="http://schemas.microsoft.com/office/drawing/2014/main" id="{96AFAC2A-472B-2B77-0B32-C90E957E5E93}"/>
              </a:ext>
            </a:extLst>
          </p:cNvPr>
          <p:cNvPicPr>
            <a:picLocks noGrp="1" noChangeAspect="1"/>
          </p:cNvPicPr>
          <p:nvPr>
            <p:ph idx="1"/>
          </p:nvPr>
        </p:nvPicPr>
        <p:blipFill>
          <a:blip r:embed="rId2"/>
          <a:stretch>
            <a:fillRect/>
          </a:stretch>
        </p:blipFill>
        <p:spPr>
          <a:xfrm>
            <a:off x="1478048" y="457200"/>
            <a:ext cx="9242628" cy="4407647"/>
          </a:xfrm>
          <a:prstGeom prst="rect">
            <a:avLst/>
          </a:prstGeom>
        </p:spPr>
      </p:pic>
    </p:spTree>
    <p:extLst>
      <p:ext uri="{BB962C8B-B14F-4D97-AF65-F5344CB8AC3E}">
        <p14:creationId xmlns:p14="http://schemas.microsoft.com/office/powerpoint/2010/main" val="66112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0762231-8E0F-7BF5-4B2A-27F0B4D001CD}"/>
              </a:ext>
            </a:extLst>
          </p:cNvPr>
          <p:cNvSpPr>
            <a:spLocks noGrp="1"/>
          </p:cNvSpPr>
          <p:nvPr>
            <p:ph type="title"/>
          </p:nvPr>
        </p:nvSpPr>
        <p:spPr>
          <a:xfrm>
            <a:off x="667569" y="5553718"/>
            <a:ext cx="7203004" cy="1054645"/>
          </a:xfrm>
        </p:spPr>
        <p:txBody>
          <a:bodyPr vert="horz" lIns="0" tIns="0" rIns="0" bIns="0" rtlCol="0" anchor="ctr">
            <a:normAutofit/>
          </a:bodyPr>
          <a:lstStyle/>
          <a:p>
            <a:r>
              <a:rPr lang="en-US" sz="3200" spc="750">
                <a:solidFill>
                  <a:schemeClr val="bg1"/>
                </a:solidFill>
              </a:rPr>
              <a:t>SÜTUN TİPLERİ VE İSİMLERİ DEĞİŞTİRME</a:t>
            </a:r>
          </a:p>
        </p:txBody>
      </p:sp>
      <p:pic>
        <p:nvPicPr>
          <p:cNvPr id="6" name="İçerik Yer Tutucusu 5">
            <a:extLst>
              <a:ext uri="{FF2B5EF4-FFF2-40B4-BE49-F238E27FC236}">
                <a16:creationId xmlns:a16="http://schemas.microsoft.com/office/drawing/2014/main" id="{AB8512F6-0E30-F625-3A9C-DCEE8E2F3AB4}"/>
              </a:ext>
            </a:extLst>
          </p:cNvPr>
          <p:cNvPicPr>
            <a:picLocks noGrp="1" noChangeAspect="1"/>
          </p:cNvPicPr>
          <p:nvPr>
            <p:ph idx="1"/>
          </p:nvPr>
        </p:nvPicPr>
        <p:blipFill>
          <a:blip r:embed="rId2"/>
          <a:stretch>
            <a:fillRect/>
          </a:stretch>
        </p:blipFill>
        <p:spPr>
          <a:xfrm>
            <a:off x="463925" y="584026"/>
            <a:ext cx="11270875" cy="4153994"/>
          </a:xfrm>
          <a:prstGeom prst="rect">
            <a:avLst/>
          </a:prstGeom>
        </p:spPr>
      </p:pic>
    </p:spTree>
    <p:extLst>
      <p:ext uri="{BB962C8B-B14F-4D97-AF65-F5344CB8AC3E}">
        <p14:creationId xmlns:p14="http://schemas.microsoft.com/office/powerpoint/2010/main" val="2501938937"/>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86</TotalTime>
  <Words>1461</Words>
  <Application>Microsoft Office PowerPoint</Application>
  <PresentationFormat>Geniş ekran</PresentationFormat>
  <Paragraphs>108</Paragraphs>
  <Slides>24</Slides>
  <Notes>0</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24</vt:i4>
      </vt:variant>
    </vt:vector>
  </HeadingPairs>
  <TitlesOfParts>
    <vt:vector size="33" baseType="lpstr">
      <vt:lpstr>Arial</vt:lpstr>
      <vt:lpstr>Avenir Next LT Pro</vt:lpstr>
      <vt:lpstr>Calibri</vt:lpstr>
      <vt:lpstr>Cambria Math</vt:lpstr>
      <vt:lpstr>Courier New</vt:lpstr>
      <vt:lpstr>Symbol</vt:lpstr>
      <vt:lpstr>Times New Roman</vt:lpstr>
      <vt:lpstr>Wingdings</vt:lpstr>
      <vt:lpstr>GradientRiseVTI</vt:lpstr>
      <vt:lpstr>Beslenme Alışkanlıkları ve Sağlık İlişkisi Üzerine Veri Analizi</vt:lpstr>
      <vt:lpstr>PowerPoint Sunusu</vt:lpstr>
      <vt:lpstr>FoodData MerkeZİ</vt:lpstr>
      <vt:lpstr>ARAŞTIRMA HEDEFLERİ</vt:lpstr>
      <vt:lpstr>VERİ SETİNİ ANLAMA</vt:lpstr>
      <vt:lpstr>SÜTUN AÇIKLAMALARI</vt:lpstr>
      <vt:lpstr>PowerPoint Sunusu</vt:lpstr>
      <vt:lpstr>Eksİk Verİlerİn Görselleştİrİlmesİ</vt:lpstr>
      <vt:lpstr>SÜTUN TİPLERİ VE İSİMLERİ DEĞİŞTİRME</vt:lpstr>
      <vt:lpstr>EKSİK VERİLERİN DOLDURULMASI</vt:lpstr>
      <vt:lpstr>KULLANILAN MAKİNE ÖĞRENMESİ ALGORİTMALARI</vt:lpstr>
      <vt:lpstr>Gerçek besin değerlerinin farklı regresyon modelleri ile tahminlenmesi</vt:lpstr>
      <vt:lpstr>2. Statsmodels ile Çoklu Regresyon</vt:lpstr>
      <vt:lpstr>3. Support Vector Regression (Destek Vektör Regresyonu)</vt:lpstr>
      <vt:lpstr>4. Decision Tree Regressor (Karar Ağacı Regresyonu)</vt:lpstr>
      <vt:lpstr>PowerPoint Sunusu</vt:lpstr>
      <vt:lpstr>SONUÇ</vt:lpstr>
      <vt:lpstr>Bir gıda maddesinin kalorisi ve su içeriği arasındaki ilişkisi </vt:lpstr>
      <vt:lpstr>• Sıfır karbonhidrat diyeti yapan bir bireyin yediği besinler ve yapmayan birinin yediği besinlerin karşılaştırılması</vt:lpstr>
      <vt:lpstr>Sıfır Karbonhidrat Diyeti</vt:lpstr>
      <vt:lpstr>Yüksek Proteinli Diyet</vt:lpstr>
      <vt:lpstr>PowerPoint Sunusu</vt:lpstr>
      <vt:lpstr>Artık Analizi</vt:lpstr>
      <vt:lpstr>sonuç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Beslenme Alışkanlıkları ve Sağlık İlişkisi Üzerine Veri Analizi</dc:title>
  <dc:creator>Yunus TÜRKŞEN</dc:creator>
  <cp:lastModifiedBy>Yunus TÜRKŞEN</cp:lastModifiedBy>
  <cp:revision>1</cp:revision>
  <dcterms:created xsi:type="dcterms:W3CDTF">2024-01-02T17:58:30Z</dcterms:created>
  <dcterms:modified xsi:type="dcterms:W3CDTF">2024-01-02T19:25:18Z</dcterms:modified>
</cp:coreProperties>
</file>